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3" r:id="rId4"/>
    <p:sldId id="258" r:id="rId5"/>
    <p:sldId id="260" r:id="rId6"/>
    <p:sldId id="259" r:id="rId7"/>
    <p:sldId id="262" r:id="rId8"/>
    <p:sldId id="261" r:id="rId9"/>
    <p:sldId id="264" r:id="rId10"/>
    <p:sldId id="266" r:id="rId11"/>
    <p:sldId id="268" r:id="rId12"/>
    <p:sldId id="273" r:id="rId13"/>
    <p:sldId id="267" r:id="rId14"/>
    <p:sldId id="272" r:id="rId15"/>
    <p:sldId id="270" r:id="rId16"/>
    <p:sldId id="274" r:id="rId17"/>
    <p:sldId id="269" r:id="rId18"/>
    <p:sldId id="265"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88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E0F3DB4-4C5E-4E66-A9EB-B2A4801AD784}" type="datetimeFigureOut">
              <a:rPr lang="en-US" smtClean="0"/>
              <a:pPr/>
              <a:t>4/6/2022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299A7A2-A892-4A5A-9A16-FE883D3263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E0F3DB4-4C5E-4E66-A9EB-B2A4801AD784}" type="datetimeFigureOut">
              <a:rPr lang="en-US" smtClean="0"/>
              <a:pPr/>
              <a:t>4/6/2022</a:t>
            </a:fld>
            <a:endParaRPr lang="en-US"/>
          </a:p>
        </p:txBody>
      </p:sp>
      <p:sp>
        <p:nvSpPr>
          <p:cNvPr id="9" name="Slide Number Placeholder 8"/>
          <p:cNvSpPr>
            <a:spLocks noGrp="1"/>
          </p:cNvSpPr>
          <p:nvPr>
            <p:ph type="sldNum" sz="quarter" idx="15"/>
          </p:nvPr>
        </p:nvSpPr>
        <p:spPr/>
        <p:txBody>
          <a:bodyPr rtlCol="0"/>
          <a:lstStyle/>
          <a:p>
            <a:fld id="{2299A7A2-A892-4A5A-9A16-FE883D32633D}"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E0F3DB4-4C5E-4E66-A9EB-B2A4801AD784}" type="datetimeFigureOut">
              <a:rPr lang="en-US" smtClean="0"/>
              <a:pPr/>
              <a:t>4/6/2022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299A7A2-A892-4A5A-9A16-FE883D3263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E0F3DB4-4C5E-4E66-A9EB-B2A4801AD784}" type="datetimeFigureOut">
              <a:rPr lang="en-US" smtClean="0"/>
              <a:pPr/>
              <a:t>4/6/2022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99A7A2-A892-4A5A-9A16-FE883D32633D}"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E0F3DB4-4C5E-4E66-A9EB-B2A4801AD784}" type="datetimeFigureOut">
              <a:rPr lang="en-US" smtClean="0"/>
              <a:pPr/>
              <a:t>4/6/2022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99A7A2-A892-4A5A-9A16-FE883D32633D}"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E0F3DB4-4C5E-4E66-A9EB-B2A4801AD784}" type="datetimeFigureOut">
              <a:rPr lang="en-US" smtClean="0"/>
              <a:pPr/>
              <a:t>4/6/2022</a:t>
            </a:fld>
            <a:endParaRPr lang="en-US"/>
          </a:p>
        </p:txBody>
      </p:sp>
      <p:sp>
        <p:nvSpPr>
          <p:cNvPr id="7" name="Slide Number Placeholder 6"/>
          <p:cNvSpPr>
            <a:spLocks noGrp="1"/>
          </p:cNvSpPr>
          <p:nvPr>
            <p:ph type="sldNum" sz="quarter" idx="11"/>
          </p:nvPr>
        </p:nvSpPr>
        <p:spPr/>
        <p:txBody>
          <a:bodyPr rtlCol="0"/>
          <a:lstStyle/>
          <a:p>
            <a:fld id="{2299A7A2-A892-4A5A-9A16-FE883D32633D}"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F3DB4-4C5E-4E66-A9EB-B2A4801AD784}" type="datetimeFigureOut">
              <a:rPr lang="en-US" smtClean="0"/>
              <a:pPr/>
              <a:t>4/6/2022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99A7A2-A892-4A5A-9A16-FE883D3263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E0F3DB4-4C5E-4E66-A9EB-B2A4801AD784}" type="datetimeFigureOut">
              <a:rPr lang="en-US" smtClean="0"/>
              <a:pPr/>
              <a:t>4/6/2022</a:t>
            </a:fld>
            <a:endParaRPr lang="en-US"/>
          </a:p>
        </p:txBody>
      </p:sp>
      <p:sp>
        <p:nvSpPr>
          <p:cNvPr id="22" name="Slide Number Placeholder 21"/>
          <p:cNvSpPr>
            <a:spLocks noGrp="1"/>
          </p:cNvSpPr>
          <p:nvPr>
            <p:ph type="sldNum" sz="quarter" idx="15"/>
          </p:nvPr>
        </p:nvSpPr>
        <p:spPr/>
        <p:txBody>
          <a:bodyPr rtlCol="0"/>
          <a:lstStyle/>
          <a:p>
            <a:fld id="{2299A7A2-A892-4A5A-9A16-FE883D32633D}"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E0F3DB4-4C5E-4E66-A9EB-B2A4801AD784}" type="datetimeFigureOut">
              <a:rPr lang="en-US" smtClean="0"/>
              <a:pPr/>
              <a:t>4/6/2022</a:t>
            </a:fld>
            <a:endParaRPr lang="en-US"/>
          </a:p>
        </p:txBody>
      </p:sp>
      <p:sp>
        <p:nvSpPr>
          <p:cNvPr id="18" name="Slide Number Placeholder 17"/>
          <p:cNvSpPr>
            <a:spLocks noGrp="1"/>
          </p:cNvSpPr>
          <p:nvPr>
            <p:ph type="sldNum" sz="quarter" idx="11"/>
          </p:nvPr>
        </p:nvSpPr>
        <p:spPr/>
        <p:txBody>
          <a:bodyPr rtlCol="0"/>
          <a:lstStyle/>
          <a:p>
            <a:fld id="{2299A7A2-A892-4A5A-9A16-FE883D32633D}"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0F3DB4-4C5E-4E66-A9EB-B2A4801AD784}" type="datetimeFigureOut">
              <a:rPr lang="en-US" smtClean="0"/>
              <a:pPr/>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9A7A2-A892-4A5A-9A16-FE883D3263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0F3DB4-4C5E-4E66-A9EB-B2A4801AD784}" type="datetimeFigureOut">
              <a:rPr lang="en-US" smtClean="0"/>
              <a:pPr/>
              <a:t>4/6/2022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99A7A2-A892-4A5A-9A16-FE883D3263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E0F3DB4-4C5E-4E66-A9EB-B2A4801AD784}" type="datetimeFigureOut">
              <a:rPr lang="en-US" smtClean="0"/>
              <a:pPr/>
              <a:t>4/6/2022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299A7A2-A892-4A5A-9A16-FE883D32633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3962400"/>
          </a:xfrm>
        </p:spPr>
        <p:txBody>
          <a:bodyPr/>
          <a:lstStyle/>
          <a:p>
            <a:pPr algn="ctr"/>
            <a:r>
              <a:rPr lang="en-US" sz="4000" dirty="0" smtClean="0">
                <a:solidFill>
                  <a:schemeClr val="tx1"/>
                </a:solidFill>
              </a:rPr>
              <a:t>DISPLAZII</a:t>
            </a:r>
            <a:r>
              <a:rPr lang="en-US" dirty="0" smtClean="0">
                <a:solidFill>
                  <a:schemeClr val="tx1"/>
                </a:solidFill>
              </a:rPr>
              <a:t> </a:t>
            </a:r>
            <a:r>
              <a:rPr lang="en-US" sz="4000" dirty="0" smtClean="0">
                <a:solidFill>
                  <a:schemeClr val="tx1"/>
                </a:solidFill>
              </a:rPr>
              <a:t>SCHELETICE</a:t>
            </a:r>
            <a:r>
              <a:rPr lang="en-US" dirty="0" smtClean="0">
                <a:solidFill>
                  <a:schemeClr val="tx1"/>
                </a:solidFill>
              </a:rPr>
              <a:t> </a:t>
            </a:r>
            <a:br>
              <a:rPr lang="en-US" dirty="0" smtClean="0">
                <a:solidFill>
                  <a:schemeClr val="tx1"/>
                </a:solidFill>
              </a:rPr>
            </a:br>
            <a:r>
              <a:rPr lang="en-US" dirty="0" smtClean="0">
                <a:solidFill>
                  <a:srgbClr val="FF0000"/>
                </a:solidFill>
              </a:rPr>
              <a:t>o </a:t>
            </a:r>
            <a:r>
              <a:rPr lang="en-US" dirty="0" err="1" smtClean="0">
                <a:solidFill>
                  <a:srgbClr val="FF0000"/>
                </a:solidFill>
              </a:rPr>
              <a:t>provocare</a:t>
            </a:r>
            <a:r>
              <a:rPr lang="en-US" dirty="0" smtClean="0">
                <a:solidFill>
                  <a:srgbClr val="FF0000"/>
                </a:solidFill>
              </a:rPr>
              <a:t> </a:t>
            </a:r>
            <a:r>
              <a:rPr lang="en-US" dirty="0" err="1" smtClean="0">
                <a:solidFill>
                  <a:srgbClr val="FF0000"/>
                </a:solidFill>
              </a:rPr>
              <a:t>multidisciplinara</a:t>
            </a:r>
            <a:endParaRPr lang="en-US" dirty="0">
              <a:solidFill>
                <a:srgbClr val="FF0000"/>
              </a:solidFill>
            </a:endParaRPr>
          </a:p>
        </p:txBody>
      </p:sp>
      <p:sp>
        <p:nvSpPr>
          <p:cNvPr id="3" name="Subtitle 2"/>
          <p:cNvSpPr>
            <a:spLocks noGrp="1"/>
          </p:cNvSpPr>
          <p:nvPr>
            <p:ph type="subTitle" idx="1"/>
          </p:nvPr>
        </p:nvSpPr>
        <p:spPr>
          <a:xfrm>
            <a:off x="2286000" y="5867400"/>
            <a:ext cx="6172200" cy="507522"/>
          </a:xfrm>
        </p:spPr>
        <p:txBody>
          <a:bodyPr>
            <a:normAutofit/>
          </a:bodyPr>
          <a:lstStyle/>
          <a:p>
            <a:pPr algn="r"/>
            <a:endParaRPr lang="en-US" dirty="0"/>
          </a:p>
        </p:txBody>
      </p:sp>
      <p:pic>
        <p:nvPicPr>
          <p:cNvPr id="13314" name="Picture 2" descr="I'm sorry, but I don't think he's going to make it.': Brody's Story -  Nemours Blog"/>
          <p:cNvPicPr>
            <a:picLocks noChangeAspect="1" noChangeArrowheads="1"/>
          </p:cNvPicPr>
          <p:nvPr/>
        </p:nvPicPr>
        <p:blipFill>
          <a:blip r:embed="rId2"/>
          <a:srcRect/>
          <a:stretch>
            <a:fillRect/>
          </a:stretch>
        </p:blipFill>
        <p:spPr bwMode="auto">
          <a:xfrm>
            <a:off x="3200400" y="609600"/>
            <a:ext cx="4167188" cy="2667000"/>
          </a:xfrm>
          <a:prstGeom prst="rect">
            <a:avLst/>
          </a:prstGeom>
          <a:noFill/>
        </p:spPr>
      </p:pic>
      <p:pic>
        <p:nvPicPr>
          <p:cNvPr id="13316" name="Picture 4" descr="Signs of Skeletal Dysplasia During Pregnancy: A New Prenatal Test May  Provide Answers | ARUP Laboratories"/>
          <p:cNvPicPr>
            <a:picLocks noChangeAspect="1" noChangeArrowheads="1"/>
          </p:cNvPicPr>
          <p:nvPr/>
        </p:nvPicPr>
        <p:blipFill>
          <a:blip r:embed="rId3"/>
          <a:srcRect/>
          <a:stretch>
            <a:fillRect/>
          </a:stretch>
        </p:blipFill>
        <p:spPr bwMode="auto">
          <a:xfrm>
            <a:off x="0" y="5562601"/>
            <a:ext cx="2158998" cy="1295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vi-VN" b="1" dirty="0" smtClean="0">
                <a:solidFill>
                  <a:srgbClr val="FF0000"/>
                </a:solidFill>
              </a:rPr>
              <a:t>osteocondrodisplazii</a:t>
            </a:r>
            <a:endParaRPr lang="en-US" b="1" dirty="0">
              <a:solidFill>
                <a:srgbClr val="FF0000"/>
              </a:solidFill>
            </a:endParaRPr>
          </a:p>
        </p:txBody>
      </p:sp>
      <p:sp>
        <p:nvSpPr>
          <p:cNvPr id="3" name="Content Placeholder 2"/>
          <p:cNvSpPr>
            <a:spLocks noGrp="1"/>
          </p:cNvSpPr>
          <p:nvPr>
            <p:ph sz="quarter" idx="1"/>
          </p:nvPr>
        </p:nvSpPr>
        <p:spPr/>
        <p:txBody>
          <a:bodyPr>
            <a:normAutofit/>
          </a:bodyPr>
          <a:lstStyle/>
          <a:p>
            <a:r>
              <a:rPr lang="vi-VN" dirty="0" smtClean="0"/>
              <a:t>grup eterogen de tulburări ereditare caracterizate prin anomalii ale creșterii cartilajului și oaselor, care duc la forma și dimensiunea anormală a scheletului și disproporția oaselor lungi, a coloanei vertebrale și a ca</a:t>
            </a:r>
            <a:r>
              <a:rPr lang="en-US" dirty="0" err="1" smtClean="0"/>
              <a:t>pului</a:t>
            </a:r>
            <a:r>
              <a:rPr lang="vi-VN" dirty="0" smtClean="0"/>
              <a:t>. </a:t>
            </a:r>
            <a:endParaRPr lang="en-US" dirty="0" smtClean="0"/>
          </a:p>
          <a:p>
            <a:endParaRPr lang="en-US" dirty="0" smtClean="0"/>
          </a:p>
          <a:p>
            <a:endParaRPr lang="en-US" dirty="0" smtClean="0"/>
          </a:p>
          <a:p>
            <a:r>
              <a:rPr lang="en-US" dirty="0" smtClean="0"/>
              <a:t>e</a:t>
            </a:r>
            <a:r>
              <a:rPr lang="vi-VN" dirty="0" smtClean="0"/>
              <a:t>le diferă </a:t>
            </a:r>
            <a:r>
              <a:rPr lang="en-US" dirty="0" smtClean="0"/>
              <a:t>din </a:t>
            </a:r>
            <a:r>
              <a:rPr lang="en-US" dirty="0" err="1" smtClean="0"/>
              <a:t>punct</a:t>
            </a:r>
            <a:r>
              <a:rPr lang="en-US" dirty="0" smtClean="0"/>
              <a:t> de </a:t>
            </a:r>
            <a:r>
              <a:rPr lang="en-US" dirty="0" err="1" smtClean="0"/>
              <a:t>vedere</a:t>
            </a:r>
            <a:r>
              <a:rPr lang="en-US" dirty="0" smtClean="0"/>
              <a:t> al </a:t>
            </a:r>
            <a:r>
              <a:rPr lang="vi-VN" dirty="0" smtClean="0"/>
              <a:t> prognostic</a:t>
            </a:r>
            <a:r>
              <a:rPr lang="en-US" dirty="0" err="1" smtClean="0"/>
              <a:t>ului</a:t>
            </a:r>
            <a:r>
              <a:rPr lang="vi-VN" dirty="0" smtClean="0"/>
              <a:t>, modele</a:t>
            </a:r>
            <a:r>
              <a:rPr lang="en-US" dirty="0" err="1" smtClean="0"/>
              <a:t>lor</a:t>
            </a:r>
            <a:r>
              <a:rPr lang="vi-VN" dirty="0" smtClean="0"/>
              <a:t> de </a:t>
            </a:r>
            <a:r>
              <a:rPr lang="en-US" dirty="0" err="1" smtClean="0"/>
              <a:t>transmitere</a:t>
            </a:r>
            <a:r>
              <a:rPr lang="vi-VN" dirty="0" smtClean="0"/>
              <a:t> și mecanisme</a:t>
            </a:r>
            <a:r>
              <a:rPr lang="en-US" dirty="0" err="1" smtClean="0"/>
              <a:t>lor</a:t>
            </a:r>
            <a:r>
              <a:rPr lang="vi-VN" dirty="0" smtClean="0"/>
              <a:t> etiopatogenetice. </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7467600" cy="6169152"/>
          </a:xfrm>
        </p:spPr>
        <p:txBody>
          <a:bodyPr>
            <a:normAutofit fontScale="92500" lnSpcReduction="20000"/>
          </a:bodyPr>
          <a:lstStyle/>
          <a:p>
            <a:r>
              <a:rPr lang="vi-VN" dirty="0" smtClean="0"/>
              <a:t>1950 </a:t>
            </a:r>
            <a:r>
              <a:rPr lang="en-US" dirty="0" smtClean="0"/>
              <a:t>- </a:t>
            </a:r>
            <a:r>
              <a:rPr lang="vi-VN" dirty="0" smtClean="0"/>
              <a:t>1970</a:t>
            </a:r>
            <a:r>
              <a:rPr lang="en-US" dirty="0" smtClean="0"/>
              <a:t>: DS </a:t>
            </a:r>
            <a:r>
              <a:rPr lang="vi-VN" dirty="0" smtClean="0"/>
              <a:t>au fost identificate pe baza manifestărilor clinice, a constatărilor radiografice, a modelelor de moștenire și a morfologiei plăcii de creștere. </a:t>
            </a:r>
            <a:endParaRPr lang="en-US" dirty="0" smtClean="0"/>
          </a:p>
          <a:p>
            <a:endParaRPr lang="en-US" dirty="0" smtClean="0"/>
          </a:p>
          <a:p>
            <a:r>
              <a:rPr lang="vi-VN" dirty="0" smtClean="0"/>
              <a:t>1980, cercetările s-au concentrat pe definirea istoriei naturale și a variabilității tulburărilor.</a:t>
            </a:r>
            <a:endParaRPr lang="en-US" dirty="0" smtClean="0"/>
          </a:p>
          <a:p>
            <a:endParaRPr lang="en-US" dirty="0" smtClean="0"/>
          </a:p>
          <a:p>
            <a:r>
              <a:rPr lang="vi-VN" dirty="0" smtClean="0"/>
              <a:t>1990, accentul s</a:t>
            </a:r>
            <a:r>
              <a:rPr lang="en-US" dirty="0" smtClean="0"/>
              <a:t>-</a:t>
            </a:r>
            <a:r>
              <a:rPr lang="vi-VN" dirty="0" smtClean="0"/>
              <a:t>a mutat către elucidarea mutațiilor responsabile și caracterizarea mecanismelor patogenetice prin care mutațiile perturbă creșterea osoasă.</a:t>
            </a:r>
            <a:endParaRPr lang="en-US" dirty="0" smtClean="0"/>
          </a:p>
          <a:p>
            <a:endParaRPr lang="en-US" dirty="0" smtClean="0"/>
          </a:p>
          <a:p>
            <a:r>
              <a:rPr lang="vi-VN" dirty="0" smtClean="0"/>
              <a:t>În 1997, Grupul Internațional de Lucru pentru Displaziile Osoase a propus o „Nomenclatură Internațională și Clasificarea Osteocondrodisplaziei”</a:t>
            </a:r>
            <a:r>
              <a:rPr lang="en-US" dirty="0" smtClean="0"/>
              <a:t>.</a:t>
            </a:r>
          </a:p>
          <a:p>
            <a:endParaRPr lang="en-US" dirty="0" smtClean="0"/>
          </a:p>
          <a:p>
            <a:r>
              <a:rPr lang="vi-VN" dirty="0" smtClean="0"/>
              <a:t>Revizuirea din 2015 recunoaște 436 de boli genetice ale scheletului, care </a:t>
            </a:r>
            <a:r>
              <a:rPr lang="en-US" dirty="0" err="1" smtClean="0"/>
              <a:t>provin</a:t>
            </a:r>
            <a:r>
              <a:rPr lang="vi-VN" dirty="0" smtClean="0"/>
              <a:t> din mutații în 364 de gene, tulburările fiind organizate în 42 de grupuri.  Clasificările bazate pe cauza genetică moleculară subiacentă sunt actualizate în mod regulat</a:t>
            </a:r>
            <a:r>
              <a:rPr lang="en-US" dirty="0" smtClean="0"/>
              <a: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457200" y="2438400"/>
            <a:ext cx="3429000" cy="3733800"/>
          </a:xfrm>
        </p:spPr>
        <p:txBody>
          <a:bodyPr>
            <a:normAutofit fontScale="85000" lnSpcReduction="20000"/>
          </a:bodyPr>
          <a:lstStyle/>
          <a:p>
            <a:r>
              <a:rPr lang="ro-RO" dirty="0"/>
              <a:t>Î</a:t>
            </a:r>
            <a:r>
              <a:rPr lang="en-US" dirty="0" smtClean="0"/>
              <a:t>n </a:t>
            </a:r>
            <a:r>
              <a:rPr lang="en-US" dirty="0" err="1" smtClean="0"/>
              <a:t>prezent</a:t>
            </a:r>
            <a:r>
              <a:rPr lang="en-US" dirty="0" smtClean="0"/>
              <a:t> </a:t>
            </a:r>
            <a:r>
              <a:rPr lang="en-US" dirty="0" err="1" smtClean="0"/>
              <a:t>sunt</a:t>
            </a:r>
            <a:r>
              <a:rPr lang="en-US" dirty="0" smtClean="0"/>
              <a:t> </a:t>
            </a:r>
            <a:r>
              <a:rPr lang="en-US" dirty="0" err="1" smtClean="0"/>
              <a:t>descrise</a:t>
            </a:r>
            <a:r>
              <a:rPr lang="en-US" dirty="0" smtClean="0"/>
              <a:t>  </a:t>
            </a:r>
            <a:r>
              <a:rPr lang="en-US" b="1" u="sng" dirty="0" smtClean="0">
                <a:solidFill>
                  <a:srgbClr val="FF0000"/>
                </a:solidFill>
              </a:rPr>
              <a:t>&gt; 450 de </a:t>
            </a:r>
            <a:r>
              <a:rPr lang="en-US" b="1" u="sng" dirty="0" err="1" smtClean="0">
                <a:solidFill>
                  <a:srgbClr val="FF0000"/>
                </a:solidFill>
              </a:rPr>
              <a:t>afec</a:t>
            </a:r>
            <a:r>
              <a:rPr lang="ro-RO" b="1" u="sng" dirty="0">
                <a:solidFill>
                  <a:srgbClr val="FF0000"/>
                </a:solidFill>
              </a:rPr>
              <a:t>ț</a:t>
            </a:r>
            <a:r>
              <a:rPr lang="en-US" b="1" u="sng" dirty="0" err="1" smtClean="0">
                <a:solidFill>
                  <a:srgbClr val="FF0000"/>
                </a:solidFill>
              </a:rPr>
              <a:t>iuni</a:t>
            </a:r>
            <a:r>
              <a:rPr lang="en-US" dirty="0" smtClean="0">
                <a:solidFill>
                  <a:srgbClr val="FF0000"/>
                </a:solidFill>
              </a:rPr>
              <a:t>, </a:t>
            </a:r>
            <a:r>
              <a:rPr lang="en-US" dirty="0" err="1" smtClean="0"/>
              <a:t>pentru</a:t>
            </a:r>
            <a:r>
              <a:rPr lang="en-US" dirty="0" smtClean="0"/>
              <a:t> </a:t>
            </a:r>
            <a:r>
              <a:rPr lang="en-US" dirty="0" err="1" smtClean="0"/>
              <a:t>multe</a:t>
            </a:r>
            <a:r>
              <a:rPr lang="en-US" dirty="0" smtClean="0"/>
              <a:t> </a:t>
            </a:r>
            <a:r>
              <a:rPr lang="en-US" dirty="0" err="1" smtClean="0"/>
              <a:t>dintre</a:t>
            </a:r>
            <a:r>
              <a:rPr lang="en-US" dirty="0" smtClean="0"/>
              <a:t> </a:t>
            </a:r>
            <a:r>
              <a:rPr lang="en-US" dirty="0" err="1" smtClean="0"/>
              <a:t>ele</a:t>
            </a:r>
            <a:r>
              <a:rPr lang="en-US" dirty="0" smtClean="0"/>
              <a:t> se </a:t>
            </a:r>
            <a:r>
              <a:rPr lang="en-US" dirty="0" err="1" smtClean="0"/>
              <a:t>cunoa</a:t>
            </a:r>
            <a:r>
              <a:rPr lang="ro-RO" dirty="0" smtClean="0"/>
              <a:t>ș</a:t>
            </a:r>
            <a:r>
              <a:rPr lang="en-US" dirty="0" err="1" smtClean="0"/>
              <a:t>te</a:t>
            </a:r>
            <a:r>
              <a:rPr lang="en-US" dirty="0" smtClean="0"/>
              <a:t> </a:t>
            </a:r>
            <a:r>
              <a:rPr lang="ro-RO" dirty="0" err="1"/>
              <a:t>ș</a:t>
            </a:r>
            <a:r>
              <a:rPr lang="en-US" dirty="0" err="1" smtClean="0"/>
              <a:t>i</a:t>
            </a:r>
            <a:r>
              <a:rPr lang="en-US" dirty="0" smtClean="0"/>
              <a:t> </a:t>
            </a:r>
            <a:r>
              <a:rPr lang="en-US" dirty="0" err="1" smtClean="0"/>
              <a:t>componen</a:t>
            </a:r>
            <a:r>
              <a:rPr lang="ro-RO" dirty="0" smtClean="0"/>
              <a:t>ț</a:t>
            </a:r>
            <a:r>
              <a:rPr lang="en-US" dirty="0" smtClean="0"/>
              <a:t>a genetic</a:t>
            </a:r>
            <a:r>
              <a:rPr lang="ro-RO" dirty="0" smtClean="0"/>
              <a:t>ă</a:t>
            </a:r>
            <a:r>
              <a:rPr lang="en-US" dirty="0" smtClean="0"/>
              <a:t> </a:t>
            </a:r>
            <a:r>
              <a:rPr lang="en-US" dirty="0" smtClean="0"/>
              <a:t>a </a:t>
            </a:r>
            <a:r>
              <a:rPr lang="en-US" dirty="0" err="1" smtClean="0"/>
              <a:t>acestora</a:t>
            </a:r>
            <a:r>
              <a:rPr lang="ro-RO" dirty="0"/>
              <a:t>.</a:t>
            </a:r>
            <a:endParaRPr lang="en-US" dirty="0" smtClean="0"/>
          </a:p>
          <a:p>
            <a:endParaRPr lang="en-US" dirty="0" smtClean="0"/>
          </a:p>
          <a:p>
            <a:endParaRPr lang="en-US" dirty="0" smtClean="0"/>
          </a:p>
          <a:p>
            <a:r>
              <a:rPr lang="en-US" dirty="0" err="1" smtClean="0"/>
              <a:t>Terminologia</a:t>
            </a:r>
            <a:r>
              <a:rPr lang="en-US" dirty="0" smtClean="0"/>
              <a:t> </a:t>
            </a:r>
            <a:r>
              <a:rPr lang="en-US" dirty="0" err="1" smtClean="0"/>
              <a:t>acestor</a:t>
            </a:r>
            <a:r>
              <a:rPr lang="en-US" dirty="0" smtClean="0"/>
              <a:t> </a:t>
            </a:r>
            <a:r>
              <a:rPr lang="en-US" dirty="0" err="1" smtClean="0"/>
              <a:t>afec</a:t>
            </a:r>
            <a:r>
              <a:rPr lang="ro-RO" dirty="0" smtClean="0"/>
              <a:t>ț</a:t>
            </a:r>
            <a:r>
              <a:rPr lang="en-US" dirty="0" err="1" smtClean="0"/>
              <a:t>iuni</a:t>
            </a:r>
            <a:r>
              <a:rPr lang="en-US" dirty="0" smtClean="0"/>
              <a:t> </a:t>
            </a:r>
            <a:r>
              <a:rPr lang="en-US" dirty="0" err="1" smtClean="0"/>
              <a:t>este</a:t>
            </a:r>
            <a:r>
              <a:rPr lang="en-US" dirty="0" smtClean="0"/>
              <a:t> </a:t>
            </a:r>
            <a:r>
              <a:rPr lang="en-US" dirty="0" smtClean="0"/>
              <a:t>complex</a:t>
            </a:r>
            <a:r>
              <a:rPr lang="ro-RO" dirty="0" smtClean="0"/>
              <a:t>ă</a:t>
            </a:r>
            <a:r>
              <a:rPr lang="en-US" dirty="0" smtClean="0"/>
              <a:t>, </a:t>
            </a:r>
            <a:r>
              <a:rPr lang="en-US" dirty="0" err="1" smtClean="0"/>
              <a:t>dar</a:t>
            </a:r>
            <a:r>
              <a:rPr lang="en-US" dirty="0" smtClean="0"/>
              <a:t> </a:t>
            </a:r>
            <a:r>
              <a:rPr lang="en-US" dirty="0" err="1" smtClean="0"/>
              <a:t>multe</a:t>
            </a:r>
            <a:r>
              <a:rPr lang="en-US" dirty="0" smtClean="0"/>
              <a:t> din </a:t>
            </a:r>
            <a:r>
              <a:rPr lang="en-US" dirty="0" err="1" smtClean="0"/>
              <a:t>aceste</a:t>
            </a:r>
            <a:r>
              <a:rPr lang="en-US" dirty="0" smtClean="0"/>
              <a:t> </a:t>
            </a:r>
            <a:r>
              <a:rPr lang="en-US" dirty="0" err="1" smtClean="0"/>
              <a:t>displazii</a:t>
            </a:r>
            <a:r>
              <a:rPr lang="en-US" dirty="0" smtClean="0"/>
              <a:t> </a:t>
            </a:r>
            <a:r>
              <a:rPr lang="en-US" dirty="0" err="1" smtClean="0"/>
              <a:t>sunt</a:t>
            </a:r>
            <a:r>
              <a:rPr lang="en-US" dirty="0" smtClean="0"/>
              <a:t> </a:t>
            </a:r>
            <a:r>
              <a:rPr lang="en-US" dirty="0" err="1" smtClean="0"/>
              <a:t>denumite</a:t>
            </a:r>
            <a:r>
              <a:rPr lang="en-US" dirty="0" smtClean="0"/>
              <a:t> </a:t>
            </a:r>
            <a:r>
              <a:rPr lang="ro-RO" dirty="0" smtClean="0"/>
              <a:t>î</a:t>
            </a:r>
            <a:r>
              <a:rPr lang="en-US" dirty="0" smtClean="0"/>
              <a:t>n </a:t>
            </a:r>
            <a:r>
              <a:rPr lang="en-US" dirty="0" err="1" smtClean="0"/>
              <a:t>func</a:t>
            </a:r>
            <a:r>
              <a:rPr lang="ro-RO" dirty="0" smtClean="0"/>
              <a:t>ț</a:t>
            </a:r>
            <a:r>
              <a:rPr lang="en-US" dirty="0" err="1" smtClean="0"/>
              <a:t>ie</a:t>
            </a:r>
            <a:r>
              <a:rPr lang="en-US" dirty="0" smtClean="0"/>
              <a:t> </a:t>
            </a:r>
            <a:r>
              <a:rPr lang="en-US" dirty="0" smtClean="0"/>
              <a:t>de </a:t>
            </a:r>
            <a:r>
              <a:rPr lang="en-US" dirty="0" err="1" smtClean="0"/>
              <a:t>regiunea</a:t>
            </a:r>
            <a:r>
              <a:rPr lang="en-US" dirty="0" smtClean="0"/>
              <a:t> </a:t>
            </a:r>
            <a:r>
              <a:rPr lang="en-US" dirty="0" smtClean="0"/>
              <a:t>anatomic</a:t>
            </a:r>
            <a:r>
              <a:rPr lang="ro-RO" dirty="0" smtClean="0"/>
              <a:t>ă</a:t>
            </a:r>
            <a:r>
              <a:rPr lang="en-US" dirty="0" smtClean="0"/>
              <a:t> </a:t>
            </a:r>
            <a:r>
              <a:rPr lang="en-US" dirty="0" err="1" smtClean="0"/>
              <a:t>implicat</a:t>
            </a:r>
            <a:r>
              <a:rPr lang="ro-RO" dirty="0" smtClean="0"/>
              <a:t>ă.</a:t>
            </a:r>
            <a:endParaRPr lang="en-US" dirty="0" smtClean="0"/>
          </a:p>
          <a:p>
            <a:endParaRPr lang="en-US" dirty="0"/>
          </a:p>
        </p:txBody>
      </p:sp>
      <p:sp>
        <p:nvSpPr>
          <p:cNvPr id="4" name="Content Placeholder 3"/>
          <p:cNvSpPr>
            <a:spLocks noGrp="1"/>
          </p:cNvSpPr>
          <p:nvPr>
            <p:ph sz="quarter" idx="2"/>
          </p:nvPr>
        </p:nvSpPr>
        <p:spPr/>
        <p:txBody>
          <a:bodyPr>
            <a:normAutofit fontScale="85000" lnSpcReduction="20000"/>
          </a:bodyPr>
          <a:lstStyle/>
          <a:p>
            <a:r>
              <a:rPr lang="en-US" b="1" dirty="0" err="1" smtClean="0"/>
              <a:t>Frecven</a:t>
            </a:r>
            <a:r>
              <a:rPr lang="ro-RO" b="1" dirty="0" smtClean="0"/>
              <a:t>ț</a:t>
            </a:r>
            <a:r>
              <a:rPr lang="en-US" b="1" dirty="0" smtClean="0"/>
              <a:t>a</a:t>
            </a:r>
            <a:r>
              <a:rPr lang="en-US" dirty="0" smtClean="0"/>
              <a:t>: 5%  din </a:t>
            </a:r>
            <a:r>
              <a:rPr lang="en-US" dirty="0" err="1" smtClean="0"/>
              <a:t>toate</a:t>
            </a:r>
            <a:r>
              <a:rPr lang="en-US" dirty="0" smtClean="0"/>
              <a:t> </a:t>
            </a:r>
            <a:r>
              <a:rPr lang="en-US" dirty="0" err="1" smtClean="0"/>
              <a:t>anomaliile</a:t>
            </a:r>
            <a:r>
              <a:rPr lang="en-US" dirty="0" smtClean="0"/>
              <a:t> </a:t>
            </a:r>
            <a:r>
              <a:rPr lang="en-US" dirty="0" err="1" smtClean="0"/>
              <a:t>congenitale</a:t>
            </a:r>
            <a:r>
              <a:rPr lang="ro-RO" dirty="0" smtClean="0"/>
              <a:t>.</a:t>
            </a:r>
            <a:endParaRPr lang="en-US" dirty="0" smtClean="0"/>
          </a:p>
          <a:p>
            <a:endParaRPr lang="en-US" dirty="0" smtClean="0"/>
          </a:p>
          <a:p>
            <a:r>
              <a:rPr lang="vi-VN" b="1" dirty="0" smtClean="0"/>
              <a:t>Incidența</a:t>
            </a:r>
            <a:r>
              <a:rPr lang="vi-VN" dirty="0" smtClean="0"/>
              <a:t> totală a displaziilor scheletice este de aproximativ 1 caz la 4000-5000 de nașteri. Adevărata incidență poate fi de două ori mai mare, deoarece multe displazii scheletice nu se manifestă până când în copilărie nu apar o statură mică, simptome articulare sau alte </a:t>
            </a:r>
            <a:r>
              <a:rPr lang="vi-VN" dirty="0" smtClean="0"/>
              <a:t>complicații</a:t>
            </a:r>
            <a:r>
              <a:rPr lang="ro-RO" dirty="0" smtClean="0"/>
              <a:t>.</a:t>
            </a:r>
            <a:endParaRPr lang="en-US" dirty="0" smtClean="0">
              <a:latin typeface="Century Schoolbook" panose="02040604050505020304" pitchFamily="18" charset="0"/>
            </a:endParaRPr>
          </a:p>
          <a:p>
            <a:endParaRPr lang="en-US" dirty="0"/>
          </a:p>
        </p:txBody>
      </p:sp>
      <p:pic>
        <p:nvPicPr>
          <p:cNvPr id="7" name="Picture 6" descr="180814a-800x450.jpg"/>
          <p:cNvPicPr>
            <a:picLocks noChangeAspect="1"/>
          </p:cNvPicPr>
          <p:nvPr/>
        </p:nvPicPr>
        <p:blipFill>
          <a:blip r:embed="rId2"/>
          <a:stretch>
            <a:fillRect/>
          </a:stretch>
        </p:blipFill>
        <p:spPr>
          <a:xfrm>
            <a:off x="0" y="0"/>
            <a:ext cx="3886200" cy="218598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52400"/>
          </a:xfrm>
        </p:spPr>
        <p:txBody>
          <a:bodyPr>
            <a:normAutofit fontScale="90000"/>
          </a:bodyPr>
          <a:lstStyle/>
          <a:p>
            <a:endParaRPr lang="en-US" dirty="0"/>
          </a:p>
        </p:txBody>
      </p:sp>
      <p:sp>
        <p:nvSpPr>
          <p:cNvPr id="3" name="Content Placeholder 2"/>
          <p:cNvSpPr>
            <a:spLocks noGrp="1"/>
          </p:cNvSpPr>
          <p:nvPr>
            <p:ph sz="quarter" idx="1"/>
          </p:nvPr>
        </p:nvSpPr>
        <p:spPr>
          <a:xfrm>
            <a:off x="457200" y="228600"/>
            <a:ext cx="3657600" cy="5943600"/>
          </a:xfrm>
        </p:spPr>
        <p:txBody>
          <a:bodyPr>
            <a:normAutofit fontScale="85000" lnSpcReduction="10000"/>
          </a:bodyPr>
          <a:lstStyle/>
          <a:p>
            <a:pPr>
              <a:buNone/>
            </a:pPr>
            <a:endParaRPr lang="en-US" dirty="0" smtClean="0"/>
          </a:p>
          <a:p>
            <a:r>
              <a:rPr lang="en-US" b="1" dirty="0" smtClean="0"/>
              <a:t>Nu </a:t>
            </a:r>
            <a:r>
              <a:rPr lang="vi-VN" b="1" dirty="0" smtClean="0"/>
              <a:t>sunt descrise predilecții rasiale</a:t>
            </a:r>
            <a:r>
              <a:rPr lang="vi-VN" dirty="0" smtClean="0"/>
              <a:t>.</a:t>
            </a:r>
            <a:endParaRPr lang="en-US" dirty="0" smtClean="0"/>
          </a:p>
          <a:p>
            <a:pPr>
              <a:buNone/>
            </a:pPr>
            <a:endParaRPr lang="en-US" dirty="0" smtClean="0"/>
          </a:p>
          <a:p>
            <a:r>
              <a:rPr lang="vi-VN" b="1" dirty="0" smtClean="0"/>
              <a:t>Sex</a:t>
            </a:r>
            <a:r>
              <a:rPr lang="en-US" dirty="0" smtClean="0"/>
              <a:t>: - </a:t>
            </a:r>
            <a:r>
              <a:rPr lang="vi-VN" dirty="0" smtClean="0"/>
              <a:t>Bărbații sunt afectați în principal în tulburările recesive legate de X. </a:t>
            </a:r>
            <a:r>
              <a:rPr lang="ro-RO" dirty="0" smtClean="0"/>
              <a:t> </a:t>
            </a:r>
            <a:r>
              <a:rPr lang="vi-VN" dirty="0" smtClean="0"/>
              <a:t>Tulburările </a:t>
            </a:r>
            <a:r>
              <a:rPr lang="vi-VN" dirty="0" smtClean="0"/>
              <a:t>dominante legate de X pot fi letale la bărbați</a:t>
            </a:r>
            <a:r>
              <a:rPr lang="vi-VN" dirty="0" smtClean="0"/>
              <a:t>.</a:t>
            </a:r>
            <a:r>
              <a:rPr lang="ro-RO" dirty="0" smtClean="0"/>
              <a:t>  </a:t>
            </a:r>
            <a:r>
              <a:rPr lang="vi-VN" dirty="0" smtClean="0"/>
              <a:t>În </a:t>
            </a:r>
            <a:r>
              <a:rPr lang="vi-VN" dirty="0" smtClean="0"/>
              <a:t>caz contrar, bărbații și femeile sunt de obicei afectați în mod egal de displaziile scheletice.</a:t>
            </a:r>
            <a:endParaRPr lang="en-US" dirty="0" smtClean="0"/>
          </a:p>
          <a:p>
            <a:pPr>
              <a:buNone/>
            </a:pPr>
            <a:endParaRPr lang="en-US" dirty="0" smtClean="0"/>
          </a:p>
          <a:p>
            <a:r>
              <a:rPr lang="vi-VN" b="1" dirty="0" smtClean="0"/>
              <a:t>Vârstă:</a:t>
            </a:r>
            <a:r>
              <a:rPr lang="en-US" dirty="0" smtClean="0"/>
              <a:t> </a:t>
            </a:r>
            <a:r>
              <a:rPr lang="vi-VN" dirty="0" smtClean="0"/>
              <a:t>Displaziile scheletice sunt de obicei detectate în perioada nou-născutului sau în timpul copilăriei</a:t>
            </a:r>
            <a:r>
              <a:rPr lang="vi-VN" dirty="0" smtClean="0"/>
              <a:t>.</a:t>
            </a:r>
            <a:r>
              <a:rPr lang="ro-RO" dirty="0" smtClean="0"/>
              <a:t> </a:t>
            </a:r>
            <a:r>
              <a:rPr lang="vi-VN" dirty="0" smtClean="0"/>
              <a:t>Unele </a:t>
            </a:r>
            <a:r>
              <a:rPr lang="vi-VN" dirty="0" smtClean="0"/>
              <a:t>tulburări pot să nu se manifeste decât mai târziu în copilărie.</a:t>
            </a:r>
            <a:endParaRPr lang="en-US" dirty="0"/>
          </a:p>
        </p:txBody>
      </p:sp>
      <p:pic>
        <p:nvPicPr>
          <p:cNvPr id="5" name="Content Placeholder 4" descr="4591333_stock-photo-eraser-deleting-the-word-discrimination.jpg"/>
          <p:cNvPicPr>
            <a:picLocks noGrp="1" noChangeAspect="1"/>
          </p:cNvPicPr>
          <p:nvPr>
            <p:ph sz="quarter" idx="2"/>
          </p:nvPr>
        </p:nvPicPr>
        <p:blipFill>
          <a:blip r:embed="rId2"/>
          <a:stretch>
            <a:fillRect/>
          </a:stretch>
        </p:blipFill>
        <p:spPr>
          <a:xfrm rot="19271023">
            <a:off x="4191000" y="2362200"/>
            <a:ext cx="4428958" cy="2524506"/>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85000" lnSpcReduction="10000"/>
          </a:bodyPr>
          <a:lstStyle/>
          <a:p>
            <a:r>
              <a:rPr lang="vi-VN" b="1" dirty="0" smtClean="0">
                <a:latin typeface="Times New Roman (Body)"/>
              </a:rPr>
              <a:t>Prognosticul</a:t>
            </a:r>
            <a:r>
              <a:rPr lang="vi-VN" dirty="0" smtClean="0">
                <a:latin typeface="Times New Roman (Body)"/>
              </a:rPr>
              <a:t> în displaziile scheletice este variabil. </a:t>
            </a:r>
            <a:endParaRPr lang="en-US" dirty="0" smtClean="0">
              <a:latin typeface="Times New Roman (Body)"/>
            </a:endParaRPr>
          </a:p>
          <a:p>
            <a:endParaRPr lang="en-US" dirty="0" smtClean="0">
              <a:latin typeface="Times New Roman (Body)"/>
            </a:endParaRPr>
          </a:p>
          <a:p>
            <a:r>
              <a:rPr lang="vi-VN" dirty="0" smtClean="0">
                <a:latin typeface="Times New Roman (Body)"/>
              </a:rPr>
              <a:t>Unele dintre aceste tulburări sunt letale în perioada neonatală, în timp ce altele apar mai târziu în copilărie cu statură mică</a:t>
            </a:r>
            <a:r>
              <a:rPr lang="en-US" dirty="0" smtClean="0">
                <a:latin typeface="Times New Roman (Body)"/>
              </a:rPr>
              <a:t> </a:t>
            </a:r>
            <a:r>
              <a:rPr lang="vi-VN" dirty="0" smtClean="0">
                <a:latin typeface="Times New Roman (Body)"/>
              </a:rPr>
              <a:t>(definită ca înălțime care este cu trei sau mai multe </a:t>
            </a:r>
            <a:r>
              <a:rPr lang="en-US" dirty="0" err="1" smtClean="0">
                <a:latin typeface="Times New Roman (Body)"/>
              </a:rPr>
              <a:t>deviatii</a:t>
            </a:r>
            <a:r>
              <a:rPr lang="vi-VN" dirty="0" smtClean="0">
                <a:latin typeface="Times New Roman (Body)"/>
              </a:rPr>
              <a:t> standard sub înălțimea medie pentru vârstă), </a:t>
            </a:r>
            <a:r>
              <a:rPr lang="ro-RO" dirty="0" err="1">
                <a:latin typeface="Times New Roman (Body)"/>
              </a:rPr>
              <a:t>ș</a:t>
            </a:r>
            <a:r>
              <a:rPr lang="en-US" dirty="0" err="1" smtClean="0">
                <a:latin typeface="Times New Roman (Body)"/>
              </a:rPr>
              <a:t>i</a:t>
            </a:r>
            <a:r>
              <a:rPr lang="en-US" dirty="0" smtClean="0">
                <a:latin typeface="Times New Roman (Body)"/>
              </a:rPr>
              <a:t> </a:t>
            </a:r>
            <a:r>
              <a:rPr lang="vi-VN" dirty="0" smtClean="0">
                <a:latin typeface="Times New Roman (Body)"/>
              </a:rPr>
              <a:t>pot fi însoțite de implicarea altor sisteme</a:t>
            </a:r>
            <a:r>
              <a:rPr lang="en-US" dirty="0" smtClean="0">
                <a:latin typeface="Times New Roman (Body)"/>
              </a:rPr>
              <a:t> (</a:t>
            </a:r>
            <a:r>
              <a:rPr lang="vi-VN" dirty="0" smtClean="0">
                <a:latin typeface="Times New Roman (Body)"/>
              </a:rPr>
              <a:t>neurologic</a:t>
            </a:r>
            <a:r>
              <a:rPr lang="vi-VN" dirty="0" smtClean="0">
                <a:solidFill>
                  <a:schemeClr val="bg2"/>
                </a:solidFill>
                <a:latin typeface="Times New Roman (Body)"/>
              </a:rPr>
              <a:t>, </a:t>
            </a:r>
            <a:r>
              <a:rPr lang="vi-VN" dirty="0" smtClean="0">
                <a:latin typeface="Times New Roman (Body)"/>
              </a:rPr>
              <a:t>respirator și cardiac</a:t>
            </a:r>
            <a:r>
              <a:rPr lang="en-US" dirty="0" smtClean="0">
                <a:latin typeface="Times New Roman (Body)"/>
              </a:rPr>
              <a:t>)</a:t>
            </a:r>
            <a:r>
              <a:rPr lang="vi-VN" dirty="0" smtClean="0"/>
              <a:t>.</a:t>
            </a:r>
            <a:endParaRPr lang="en-US" dirty="0"/>
          </a:p>
        </p:txBody>
      </p:sp>
      <p:sp>
        <p:nvSpPr>
          <p:cNvPr id="4" name="Content Placeholder 3"/>
          <p:cNvSpPr>
            <a:spLocks noGrp="1"/>
          </p:cNvSpPr>
          <p:nvPr>
            <p:ph sz="quarter" idx="2"/>
          </p:nvPr>
        </p:nvSpPr>
        <p:spPr/>
        <p:txBody>
          <a:bodyPr>
            <a:normAutofit fontScale="85000" lnSpcReduction="10000"/>
          </a:bodyPr>
          <a:lstStyle/>
          <a:p>
            <a:endParaRPr lang="en-US" b="1" dirty="0" smtClean="0"/>
          </a:p>
          <a:p>
            <a:r>
              <a:rPr lang="vi-VN" b="1" dirty="0" smtClean="0"/>
              <a:t>Mortalitate/Morbiditate</a:t>
            </a:r>
            <a:r>
              <a:rPr lang="en-US" dirty="0" smtClean="0"/>
              <a:t>: </a:t>
            </a:r>
            <a:r>
              <a:rPr lang="vi-VN" dirty="0" smtClean="0"/>
              <a:t>Dintre sugarii cu displazii osoase detectate la naștere, aproximativ 13% sunt născuți morți, iar 44% mor în perioada perinatală.</a:t>
            </a:r>
            <a:endParaRPr lang="en-US" dirty="0" smtClean="0"/>
          </a:p>
          <a:p>
            <a:pPr>
              <a:buNone/>
            </a:pPr>
            <a:endParaRPr lang="en-US" dirty="0" smtClean="0"/>
          </a:p>
          <a:p>
            <a:r>
              <a:rPr lang="vi-VN" b="1" dirty="0" smtClean="0"/>
              <a:t>Frecvența totală </a:t>
            </a:r>
            <a:r>
              <a:rPr lang="vi-VN" dirty="0" smtClean="0"/>
              <a:t>a displaziilor scheletice la sugarii care </a:t>
            </a:r>
            <a:r>
              <a:rPr lang="vi-VN" u="sng" dirty="0" smtClean="0"/>
              <a:t>mor perinatal </a:t>
            </a:r>
            <a:r>
              <a:rPr lang="vi-VN" dirty="0" smtClean="0"/>
              <a:t>este de </a:t>
            </a:r>
            <a:r>
              <a:rPr lang="vi-VN" u="sng" dirty="0" smtClean="0"/>
              <a:t>9,1 la 1000.</a:t>
            </a:r>
            <a:endParaRPr lang="en-US" u="sng"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1600200"/>
            <a:ext cx="4800600" cy="4873752"/>
          </a:xfrm>
        </p:spPr>
        <p:txBody>
          <a:bodyPr>
            <a:normAutofit fontScale="92500" lnSpcReduction="20000"/>
          </a:bodyPr>
          <a:lstStyle/>
          <a:p>
            <a:r>
              <a:rPr lang="vi-VN" b="1" dirty="0" smtClean="0">
                <a:solidFill>
                  <a:srgbClr val="FF0000"/>
                </a:solidFill>
              </a:rPr>
              <a:t>Fiziopatologia</a:t>
            </a:r>
            <a:r>
              <a:rPr lang="en-US" b="1" dirty="0" smtClean="0"/>
              <a:t> - </a:t>
            </a:r>
            <a:r>
              <a:rPr lang="vi-VN" dirty="0" smtClean="0"/>
              <a:t>Până la maturitatea scheletului, cartilajul persistă la capetele osului în placa de creștere, care este responsabilă pentru creșterea osoasă longitudinală. Şablonul cartilaginos este în cele din urmă înlocuit cu os. Multe dintre genele mutante în displaziile scheletice codifică proteine ​​care joacă roluri critice în placa de creștere. O înțelegere a rolului în funcția plăcii de creștere oferă indicii importante în patologia moleculară a displaziei scheletice și face ușor de înțeles cum o anumită mutație provoacă un anumit fenotip.</a:t>
            </a:r>
            <a:endParaRPr lang="en-US" dirty="0" smtClean="0"/>
          </a:p>
          <a:p>
            <a:endParaRPr lang="en-US" dirty="0"/>
          </a:p>
        </p:txBody>
      </p:sp>
      <p:pic>
        <p:nvPicPr>
          <p:cNvPr id="4" name="Picture 3" descr="1-s2.0-S2352187220304940-gr1ac.jpg"/>
          <p:cNvPicPr>
            <a:picLocks noChangeAspect="1"/>
          </p:cNvPicPr>
          <p:nvPr/>
        </p:nvPicPr>
        <p:blipFill>
          <a:blip r:embed="rId2"/>
          <a:stretch>
            <a:fillRect/>
          </a:stretch>
        </p:blipFill>
        <p:spPr>
          <a:xfrm>
            <a:off x="5410200" y="457200"/>
            <a:ext cx="3413332" cy="58674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62500" lnSpcReduction="20000"/>
          </a:bodyPr>
          <a:lstStyle/>
          <a:p>
            <a:r>
              <a:rPr lang="vi-VN" dirty="0" smtClean="0"/>
              <a:t>Zona de repaus a plăcii de creștere: mutația genei SOX9, care se caracterizează prin os scurt și curbat</a:t>
            </a:r>
            <a:r>
              <a:rPr lang="en-US" dirty="0" smtClean="0"/>
              <a:t>,</a:t>
            </a:r>
          </a:p>
          <a:p>
            <a:r>
              <a:rPr lang="vi-VN" dirty="0" smtClean="0"/>
              <a:t>Zona de proliferare a plăcii de creștere: mutația genei FGFR3</a:t>
            </a:r>
            <a:r>
              <a:rPr lang="en-US" dirty="0" smtClean="0"/>
              <a:t>,</a:t>
            </a:r>
          </a:p>
          <a:p>
            <a:r>
              <a:rPr lang="vi-VN" dirty="0" smtClean="0"/>
              <a:t>Zona hipertrofică a plăcii de creștere: mutația genei PTHR1 provoacă displazie metafizară</a:t>
            </a:r>
            <a:r>
              <a:rPr lang="en-US" dirty="0" smtClean="0"/>
              <a:t>,</a:t>
            </a:r>
          </a:p>
          <a:p>
            <a:r>
              <a:rPr lang="vi-VN" dirty="0" smtClean="0"/>
              <a:t>Zona de diferențiere terminală a plăcii de creștere: mutația genei RUNX2</a:t>
            </a:r>
            <a:r>
              <a:rPr lang="en-US" dirty="0" smtClean="0"/>
              <a:t>,</a:t>
            </a:r>
          </a:p>
          <a:p>
            <a:r>
              <a:rPr lang="vi-VN" dirty="0" smtClean="0"/>
              <a:t>Mutațiile colagenului de tip II provoacă un număr mare de tulburări clasificate ca displazie spondiloepifizară</a:t>
            </a:r>
            <a:r>
              <a:rPr lang="en-US" dirty="0" smtClean="0"/>
              <a:t>,</a:t>
            </a:r>
          </a:p>
          <a:p>
            <a:r>
              <a:rPr lang="vi-VN" dirty="0" smtClean="0"/>
              <a:t>Mutațiile componentelor mai mici ale matricei, cum ar fi colagenul de tip IX și proteina oligomerică a cartilajului, provoacă displazie epifizară multiplă</a:t>
            </a:r>
            <a:endParaRPr lang="en-US" dirty="0"/>
          </a:p>
        </p:txBody>
      </p:sp>
      <p:pic>
        <p:nvPicPr>
          <p:cNvPr id="5" name="Content Placeholder 4" descr="2-Figure1-1.png"/>
          <p:cNvPicPr>
            <a:picLocks noGrp="1" noChangeAspect="1"/>
          </p:cNvPicPr>
          <p:nvPr>
            <p:ph sz="quarter" idx="2"/>
          </p:nvPr>
        </p:nvPicPr>
        <p:blipFill>
          <a:blip r:embed="rId2"/>
          <a:stretch>
            <a:fillRect/>
          </a:stretch>
        </p:blipFill>
        <p:spPr>
          <a:xfrm>
            <a:off x="228600" y="0"/>
            <a:ext cx="3284481" cy="1524000"/>
          </a:xfrm>
        </p:spPr>
      </p:pic>
      <p:pic>
        <p:nvPicPr>
          <p:cNvPr id="7" name="Picture 6" descr="2-Figure1-1 (1).png"/>
          <p:cNvPicPr>
            <a:picLocks noChangeAspect="1"/>
          </p:cNvPicPr>
          <p:nvPr/>
        </p:nvPicPr>
        <p:blipFill>
          <a:blip r:embed="rId3"/>
          <a:stretch>
            <a:fillRect/>
          </a:stretch>
        </p:blipFill>
        <p:spPr>
          <a:xfrm>
            <a:off x="4724400" y="3733800"/>
            <a:ext cx="2514600" cy="2564892"/>
          </a:xfrm>
          <a:prstGeom prst="rect">
            <a:avLst/>
          </a:prstGeom>
        </p:spPr>
      </p:pic>
      <p:pic>
        <p:nvPicPr>
          <p:cNvPr id="8" name="Picture 7" descr="gallery-ustv-game-of-thrones-season-4-premiere-new-york-17.jpg"/>
          <p:cNvPicPr>
            <a:picLocks noChangeAspect="1"/>
          </p:cNvPicPr>
          <p:nvPr/>
        </p:nvPicPr>
        <p:blipFill>
          <a:blip r:embed="rId4" cstate="print"/>
          <a:stretch>
            <a:fillRect/>
          </a:stretch>
        </p:blipFill>
        <p:spPr>
          <a:xfrm>
            <a:off x="4038600" y="0"/>
            <a:ext cx="1727200" cy="2590800"/>
          </a:xfrm>
          <a:prstGeom prst="rect">
            <a:avLst/>
          </a:prstGeom>
        </p:spPr>
      </p:pic>
      <p:pic>
        <p:nvPicPr>
          <p:cNvPr id="9" name="Picture 8" descr="ChristyLeiter_raredisorder_advocate8-900x1200.jpg"/>
          <p:cNvPicPr>
            <a:picLocks noChangeAspect="1"/>
          </p:cNvPicPr>
          <p:nvPr/>
        </p:nvPicPr>
        <p:blipFill>
          <a:blip r:embed="rId5"/>
          <a:stretch>
            <a:fillRect/>
          </a:stretch>
        </p:blipFill>
        <p:spPr>
          <a:xfrm>
            <a:off x="6324600" y="914400"/>
            <a:ext cx="1885950" cy="25146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smtClean="0">
                <a:solidFill>
                  <a:srgbClr val="FF0000"/>
                </a:solidFill>
              </a:rPr>
              <a:t>Diagnosticul și managementul displaziilor scheletice</a:t>
            </a:r>
            <a:endParaRPr lang="en-US" dirty="0">
              <a:solidFill>
                <a:srgbClr val="FF0000"/>
              </a:solidFill>
            </a:endParaRPr>
          </a:p>
        </p:txBody>
      </p:sp>
      <p:sp>
        <p:nvSpPr>
          <p:cNvPr id="3" name="Content Placeholder 2"/>
          <p:cNvSpPr>
            <a:spLocks noGrp="1"/>
          </p:cNvSpPr>
          <p:nvPr>
            <p:ph sz="quarter" idx="1"/>
          </p:nvPr>
        </p:nvSpPr>
        <p:spPr>
          <a:xfrm>
            <a:off x="457200" y="1447800"/>
            <a:ext cx="7467600" cy="5026152"/>
          </a:xfrm>
        </p:spPr>
        <p:txBody>
          <a:bodyPr>
            <a:normAutofit fontScale="85000" lnSpcReduction="20000"/>
          </a:bodyPr>
          <a:lstStyle/>
          <a:p>
            <a:r>
              <a:rPr lang="vi-VN" dirty="0" smtClean="0"/>
              <a:t>Diagnosticul</a:t>
            </a:r>
            <a:r>
              <a:rPr lang="en-US" dirty="0" smtClean="0"/>
              <a:t> </a:t>
            </a:r>
            <a:r>
              <a:rPr lang="vi-VN" dirty="0" smtClean="0"/>
              <a:t>displaziilor scheletice necesită o abordare multidisciplinară</a:t>
            </a:r>
            <a:r>
              <a:rPr lang="en-US" dirty="0" smtClean="0"/>
              <a:t>:</a:t>
            </a:r>
          </a:p>
          <a:p>
            <a:endParaRPr lang="en-US" sz="500" dirty="0" smtClean="0"/>
          </a:p>
          <a:p>
            <a:r>
              <a:rPr lang="en-US" sz="2000" dirty="0" smtClean="0"/>
              <a:t>Obstetric</a:t>
            </a:r>
            <a:r>
              <a:rPr lang="ro-RO" sz="2000" dirty="0" smtClean="0"/>
              <a:t>ă</a:t>
            </a:r>
            <a:r>
              <a:rPr lang="en-US" sz="2000" dirty="0" smtClean="0"/>
              <a:t>-</a:t>
            </a:r>
            <a:r>
              <a:rPr lang="en-US" sz="2000" dirty="0" err="1" smtClean="0"/>
              <a:t>ginecologie</a:t>
            </a:r>
            <a:r>
              <a:rPr lang="en-US" sz="2000" dirty="0" smtClean="0"/>
              <a:t>, </a:t>
            </a:r>
          </a:p>
          <a:p>
            <a:endParaRPr lang="en-US" sz="500" dirty="0" smtClean="0"/>
          </a:p>
          <a:p>
            <a:r>
              <a:rPr lang="en-US" sz="2000" dirty="0" err="1" smtClean="0"/>
              <a:t>Neonatologie</a:t>
            </a:r>
            <a:r>
              <a:rPr lang="en-US" sz="2000" dirty="0" smtClean="0"/>
              <a:t>, </a:t>
            </a:r>
          </a:p>
          <a:p>
            <a:endParaRPr lang="en-US" sz="500" dirty="0" smtClean="0"/>
          </a:p>
          <a:p>
            <a:r>
              <a:rPr lang="en-US" sz="2000" dirty="0" err="1" smtClean="0"/>
              <a:t>Pediatrie</a:t>
            </a:r>
            <a:r>
              <a:rPr lang="en-US" sz="2000" dirty="0" smtClean="0"/>
              <a:t>, </a:t>
            </a:r>
          </a:p>
          <a:p>
            <a:endParaRPr lang="en-US" sz="500" dirty="0" smtClean="0"/>
          </a:p>
          <a:p>
            <a:r>
              <a:rPr lang="en-US" sz="2000" dirty="0" err="1" smtClean="0"/>
              <a:t>Ortopedie</a:t>
            </a:r>
            <a:r>
              <a:rPr lang="en-US" sz="2000" dirty="0" smtClean="0"/>
              <a:t>, </a:t>
            </a:r>
          </a:p>
          <a:p>
            <a:endParaRPr lang="en-US" sz="500" dirty="0" smtClean="0"/>
          </a:p>
          <a:p>
            <a:r>
              <a:rPr lang="en-US" sz="2000" dirty="0" err="1" smtClean="0"/>
              <a:t>Neurologie</a:t>
            </a:r>
            <a:r>
              <a:rPr lang="en-US" sz="2000" dirty="0" smtClean="0"/>
              <a:t>,</a:t>
            </a:r>
          </a:p>
          <a:p>
            <a:endParaRPr lang="en-US" sz="500" dirty="0" smtClean="0"/>
          </a:p>
          <a:p>
            <a:r>
              <a:rPr lang="en-US" sz="2000" dirty="0" err="1" smtClean="0"/>
              <a:t>Radiologie</a:t>
            </a:r>
            <a:r>
              <a:rPr lang="en-US" sz="2000" dirty="0" smtClean="0"/>
              <a:t> </a:t>
            </a:r>
            <a:r>
              <a:rPr lang="ro-RO" sz="2000" dirty="0" err="1"/>
              <a:t>ș</a:t>
            </a:r>
            <a:r>
              <a:rPr lang="en-US" sz="2000" dirty="0" err="1" smtClean="0"/>
              <a:t>i</a:t>
            </a:r>
            <a:r>
              <a:rPr lang="en-US" sz="2000" dirty="0" smtClean="0"/>
              <a:t> imagistic</a:t>
            </a:r>
            <a:r>
              <a:rPr lang="ro-RO" sz="2000" dirty="0" smtClean="0"/>
              <a:t>ă</a:t>
            </a:r>
            <a:r>
              <a:rPr lang="en-US" sz="2000" dirty="0" smtClean="0"/>
              <a:t>, </a:t>
            </a:r>
            <a:endParaRPr lang="en-US" sz="2000" dirty="0" smtClean="0"/>
          </a:p>
          <a:p>
            <a:endParaRPr lang="en-US" sz="500" dirty="0" smtClean="0"/>
          </a:p>
          <a:p>
            <a:r>
              <a:rPr lang="en-US" sz="2000" dirty="0" smtClean="0"/>
              <a:t>Genetic</a:t>
            </a:r>
            <a:r>
              <a:rPr lang="ro-RO" sz="2000" dirty="0" smtClean="0"/>
              <a:t>ă</a:t>
            </a:r>
            <a:r>
              <a:rPr lang="en-US" sz="2000" dirty="0" smtClean="0"/>
              <a:t> medical</a:t>
            </a:r>
            <a:r>
              <a:rPr lang="ro-RO" sz="2000" dirty="0" smtClean="0"/>
              <a:t>ă</a:t>
            </a:r>
            <a:r>
              <a:rPr lang="en-US" sz="2000" dirty="0" smtClean="0"/>
              <a:t>,</a:t>
            </a:r>
            <a:endParaRPr lang="en-US" sz="2000" dirty="0" smtClean="0"/>
          </a:p>
          <a:p>
            <a:endParaRPr lang="en-US" sz="500" dirty="0" smtClean="0"/>
          </a:p>
          <a:p>
            <a:r>
              <a:rPr lang="en-US" sz="2000" dirty="0" err="1" smtClean="0"/>
              <a:t>Psihologie</a:t>
            </a:r>
            <a:r>
              <a:rPr lang="en-US" sz="2000" dirty="0" smtClean="0"/>
              <a:t>,</a:t>
            </a:r>
          </a:p>
          <a:p>
            <a:r>
              <a:rPr lang="en-US" sz="2000" dirty="0" err="1" smtClean="0"/>
              <a:t>Medicina</a:t>
            </a:r>
            <a:r>
              <a:rPr lang="en-US" sz="2000" dirty="0" smtClean="0"/>
              <a:t> de </a:t>
            </a:r>
            <a:r>
              <a:rPr lang="en-US" sz="2000" dirty="0" err="1" smtClean="0"/>
              <a:t>familie</a:t>
            </a:r>
            <a:r>
              <a:rPr lang="en-US" sz="2000" dirty="0" smtClean="0"/>
              <a:t>,</a:t>
            </a:r>
          </a:p>
          <a:p>
            <a:endParaRPr lang="en-US" sz="2000" dirty="0" smtClean="0"/>
          </a:p>
          <a:p>
            <a:r>
              <a:rPr lang="en-US" sz="2000" dirty="0" smtClean="0"/>
              <a:t>                                                           </a:t>
            </a:r>
            <a:r>
              <a:rPr lang="ro-RO" sz="2000" dirty="0" err="1"/>
              <a:t>ș</a:t>
            </a:r>
            <a:r>
              <a:rPr lang="en-US" sz="2000" dirty="0" err="1" smtClean="0"/>
              <a:t>i</a:t>
            </a:r>
            <a:r>
              <a:rPr lang="en-US" sz="2000" dirty="0" smtClean="0"/>
              <a:t> </a:t>
            </a:r>
            <a:r>
              <a:rPr lang="en-US" sz="2000" dirty="0" err="1" smtClean="0"/>
              <a:t>alte</a:t>
            </a:r>
            <a:r>
              <a:rPr lang="en-US" sz="2000" dirty="0" smtClean="0"/>
              <a:t> </a:t>
            </a:r>
            <a:r>
              <a:rPr lang="en-US" sz="2000" dirty="0" err="1" smtClean="0"/>
              <a:t>specialit</a:t>
            </a:r>
            <a:r>
              <a:rPr lang="ro-RO" sz="2000" dirty="0" smtClean="0"/>
              <a:t>ăț</a:t>
            </a:r>
            <a:r>
              <a:rPr lang="en-US" sz="2000" dirty="0" err="1" smtClean="0"/>
              <a:t>i</a:t>
            </a:r>
            <a:r>
              <a:rPr lang="en-US" sz="2000" dirty="0" smtClean="0"/>
              <a:t> </a:t>
            </a:r>
            <a:r>
              <a:rPr lang="en-US" sz="2000" dirty="0" err="1" smtClean="0"/>
              <a:t>medicale</a:t>
            </a:r>
            <a:r>
              <a:rPr lang="en-US" sz="2000" dirty="0" smtClean="0"/>
              <a:t>.</a:t>
            </a:r>
          </a:p>
          <a:p>
            <a:endParaRPr lang="en-US" sz="2000" dirty="0" smtClean="0"/>
          </a:p>
          <a:p>
            <a:endParaRPr lang="en-US" sz="2000" dirty="0" smtClean="0"/>
          </a:p>
          <a:p>
            <a:endParaRPr lang="en-US" dirty="0" smtClean="0"/>
          </a:p>
          <a:p>
            <a:endParaRPr lang="en-US" dirty="0"/>
          </a:p>
        </p:txBody>
      </p:sp>
      <p:pic>
        <p:nvPicPr>
          <p:cNvPr id="4" name="Picture 3" descr="echipa-405x270.jpg"/>
          <p:cNvPicPr>
            <a:picLocks noChangeAspect="1"/>
          </p:cNvPicPr>
          <p:nvPr/>
        </p:nvPicPr>
        <p:blipFill>
          <a:blip r:embed="rId2"/>
          <a:stretch>
            <a:fillRect/>
          </a:stretch>
        </p:blipFill>
        <p:spPr>
          <a:xfrm>
            <a:off x="4191000" y="2209800"/>
            <a:ext cx="3857625" cy="257175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4800600" cy="6169152"/>
          </a:xfrm>
        </p:spPr>
        <p:txBody>
          <a:bodyPr>
            <a:normAutofit/>
          </a:bodyPr>
          <a:lstStyle/>
          <a:p>
            <a:r>
              <a:rPr lang="vi-VN" dirty="0" smtClean="0"/>
              <a:t>Diagnosticul se bazează pe </a:t>
            </a:r>
            <a:r>
              <a:rPr lang="en-US" dirty="0" err="1" smtClean="0"/>
              <a:t>anamneza</a:t>
            </a:r>
            <a:r>
              <a:rPr lang="en-US" dirty="0" smtClean="0"/>
              <a:t> </a:t>
            </a:r>
            <a:r>
              <a:rPr lang="vi-VN" dirty="0" smtClean="0"/>
              <a:t>familial</a:t>
            </a:r>
            <a:r>
              <a:rPr lang="en-US" dirty="0" smtClean="0"/>
              <a:t>a, </a:t>
            </a:r>
            <a:r>
              <a:rPr lang="en-US" dirty="0" err="1" smtClean="0"/>
              <a:t>istoricul</a:t>
            </a:r>
            <a:r>
              <a:rPr lang="en-US" dirty="0" smtClean="0"/>
              <a:t> prenatal, </a:t>
            </a:r>
            <a:r>
              <a:rPr lang="en-US" dirty="0" err="1" smtClean="0"/>
              <a:t>morfometria</a:t>
            </a:r>
            <a:r>
              <a:rPr lang="en-US" dirty="0" smtClean="0"/>
              <a:t> </a:t>
            </a:r>
            <a:r>
              <a:rPr lang="en-US" dirty="0" err="1" smtClean="0"/>
              <a:t>neonatala</a:t>
            </a:r>
            <a:r>
              <a:rPr lang="en-US" dirty="0" smtClean="0"/>
              <a:t> </a:t>
            </a:r>
            <a:r>
              <a:rPr lang="en-US" dirty="0" err="1" smtClean="0"/>
              <a:t>si</a:t>
            </a:r>
            <a:r>
              <a:rPr lang="en-US" dirty="0" smtClean="0"/>
              <a:t> </a:t>
            </a:r>
            <a:r>
              <a:rPr lang="en-US" dirty="0" err="1" smtClean="0"/>
              <a:t>postnatala</a:t>
            </a:r>
            <a:r>
              <a:rPr lang="en-US" dirty="0" smtClean="0"/>
              <a:t>,</a:t>
            </a:r>
            <a:r>
              <a:rPr lang="vi-VN" dirty="0" smtClean="0"/>
              <a:t> </a:t>
            </a:r>
            <a:r>
              <a:rPr lang="en-US" dirty="0" err="1" smtClean="0"/>
              <a:t>examenul</a:t>
            </a:r>
            <a:r>
              <a:rPr lang="en-US" dirty="0" smtClean="0"/>
              <a:t> clinic, </a:t>
            </a:r>
            <a:r>
              <a:rPr lang="en-US" dirty="0" err="1" smtClean="0"/>
              <a:t>examenul</a:t>
            </a:r>
            <a:r>
              <a:rPr lang="en-US" dirty="0" smtClean="0"/>
              <a:t> imagistic</a:t>
            </a:r>
            <a:r>
              <a:rPr lang="vi-VN" dirty="0" smtClean="0"/>
              <a:t>, precum și pe teste genetice.</a:t>
            </a:r>
            <a:endParaRPr lang="en-US" dirty="0" smtClean="0"/>
          </a:p>
          <a:p>
            <a:pPr>
              <a:buNone/>
            </a:pPr>
            <a:endParaRPr lang="en-US" dirty="0" smtClean="0"/>
          </a:p>
        </p:txBody>
      </p:sp>
      <p:pic>
        <p:nvPicPr>
          <p:cNvPr id="4" name="Picture 3" descr="kyzzywsjtny2r7hrwgnqsibgjx6jc3sachvcdoaizecfr3dnitcq_3_0.png"/>
          <p:cNvPicPr>
            <a:picLocks noChangeAspect="1"/>
          </p:cNvPicPr>
          <p:nvPr/>
        </p:nvPicPr>
        <p:blipFill>
          <a:blip r:embed="rId2"/>
          <a:stretch>
            <a:fillRect/>
          </a:stretch>
        </p:blipFill>
        <p:spPr>
          <a:xfrm>
            <a:off x="5526924" y="0"/>
            <a:ext cx="3617076" cy="2030730"/>
          </a:xfrm>
          <a:prstGeom prst="rect">
            <a:avLst/>
          </a:prstGeom>
        </p:spPr>
      </p:pic>
      <p:pic>
        <p:nvPicPr>
          <p:cNvPr id="5" name="Picture 4" descr="pd5298-fig-0002-m.jpg"/>
          <p:cNvPicPr>
            <a:picLocks noChangeAspect="1"/>
          </p:cNvPicPr>
          <p:nvPr/>
        </p:nvPicPr>
        <p:blipFill>
          <a:blip r:embed="rId3" cstate="print"/>
          <a:stretch>
            <a:fillRect/>
          </a:stretch>
        </p:blipFill>
        <p:spPr>
          <a:xfrm>
            <a:off x="3352800" y="2815640"/>
            <a:ext cx="5562600" cy="393407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228600"/>
            <a:ext cx="3657600" cy="5943600"/>
          </a:xfrm>
        </p:spPr>
        <p:txBody>
          <a:bodyPr>
            <a:normAutofit fontScale="70000" lnSpcReduction="20000"/>
          </a:bodyPr>
          <a:lstStyle/>
          <a:p>
            <a:r>
              <a:rPr lang="vi-VN" sz="2800" dirty="0" smtClean="0"/>
              <a:t>Această abordare este necesară pentru diagnosticarea precisă și determinarea celor mai bune opțiuni de tratament, precum și pentru consiliere precisă privind rezultatele și riscul de </a:t>
            </a:r>
            <a:r>
              <a:rPr lang="en-US" sz="2800" dirty="0" err="1" smtClean="0"/>
              <a:t>recurenta</a:t>
            </a:r>
            <a:r>
              <a:rPr lang="vi-VN" sz="2800" dirty="0" smtClean="0"/>
              <a:t>.</a:t>
            </a:r>
            <a:r>
              <a:rPr lang="en-US" sz="2800" dirty="0" smtClean="0"/>
              <a:t> </a:t>
            </a:r>
          </a:p>
        </p:txBody>
      </p:sp>
      <p:sp>
        <p:nvSpPr>
          <p:cNvPr id="4" name="Content Placeholder 3"/>
          <p:cNvSpPr>
            <a:spLocks noGrp="1"/>
          </p:cNvSpPr>
          <p:nvPr>
            <p:ph sz="quarter" idx="2"/>
          </p:nvPr>
        </p:nvSpPr>
        <p:spPr>
          <a:xfrm>
            <a:off x="4270248" y="304800"/>
            <a:ext cx="3657600" cy="2743200"/>
          </a:xfrm>
        </p:spPr>
        <p:txBody>
          <a:bodyPr>
            <a:normAutofit fontScale="70000" lnSpcReduction="20000"/>
          </a:bodyPr>
          <a:lstStyle/>
          <a:p>
            <a:r>
              <a:rPr lang="vi-VN" b="1" dirty="0" smtClean="0">
                <a:solidFill>
                  <a:srgbClr val="FF0000"/>
                </a:solidFill>
              </a:rPr>
              <a:t>Detectarea prenatală </a:t>
            </a:r>
            <a:r>
              <a:rPr lang="vi-VN" dirty="0" smtClean="0"/>
              <a:t>a displaziilor scheletice poate influența tratamentul obstetric și perinatal al sugarilor afectați. De exemplu, un făt cu acondroplazie ar trebui să fie supus nașterii prin cezariană pentru a minimiza riscul posibilelor complicații ale SNC din nașterea vaginală din cauza disproporției cefalopelvine cauzate de un cap fetal mare și de instabilitatea nivelului C1-C2 al coloanei vertebrale fetale</a:t>
            </a:r>
            <a:endParaRPr lang="en-US" dirty="0" smtClean="0"/>
          </a:p>
          <a:p>
            <a:endParaRPr lang="en-US" dirty="0"/>
          </a:p>
        </p:txBody>
      </p:sp>
      <p:pic>
        <p:nvPicPr>
          <p:cNvPr id="5" name="Picture 4" descr="Untitled.png"/>
          <p:cNvPicPr>
            <a:picLocks noChangeAspect="1"/>
          </p:cNvPicPr>
          <p:nvPr/>
        </p:nvPicPr>
        <p:blipFill>
          <a:blip r:embed="rId2"/>
          <a:stretch>
            <a:fillRect/>
          </a:stretch>
        </p:blipFill>
        <p:spPr>
          <a:xfrm>
            <a:off x="685800" y="3048000"/>
            <a:ext cx="7449485" cy="33528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err="1" smtClean="0">
                <a:solidFill>
                  <a:srgbClr val="FF0000"/>
                </a:solidFill>
              </a:rPr>
              <a:t>Examenul</a:t>
            </a:r>
            <a:r>
              <a:rPr lang="en-US" dirty="0" smtClean="0">
                <a:solidFill>
                  <a:srgbClr val="FF0000"/>
                </a:solidFill>
              </a:rPr>
              <a:t> clinic:</a:t>
            </a:r>
            <a:endParaRPr lang="en-US" dirty="0">
              <a:solidFill>
                <a:srgbClr val="FF0000"/>
              </a:solidFill>
            </a:endParaRPr>
          </a:p>
        </p:txBody>
      </p:sp>
      <p:sp>
        <p:nvSpPr>
          <p:cNvPr id="3" name="Content Placeholder 2"/>
          <p:cNvSpPr>
            <a:spLocks noGrp="1"/>
          </p:cNvSpPr>
          <p:nvPr>
            <p:ph sz="quarter" idx="1"/>
          </p:nvPr>
        </p:nvSpPr>
        <p:spPr>
          <a:xfrm>
            <a:off x="457200" y="1219200"/>
            <a:ext cx="6019800" cy="5254752"/>
          </a:xfrm>
        </p:spPr>
        <p:txBody>
          <a:bodyPr>
            <a:normAutofit lnSpcReduction="10000"/>
          </a:bodyPr>
          <a:lstStyle/>
          <a:p>
            <a:r>
              <a:rPr lang="en-US" dirty="0" err="1" smtClean="0"/>
              <a:t>cranian</a:t>
            </a:r>
            <a:r>
              <a:rPr lang="en-US" dirty="0" smtClean="0"/>
              <a:t>: </a:t>
            </a:r>
            <a:r>
              <a:rPr lang="en-US" dirty="0" err="1" smtClean="0"/>
              <a:t>circumferinta</a:t>
            </a:r>
            <a:r>
              <a:rPr lang="en-US" dirty="0" smtClean="0"/>
              <a:t> </a:t>
            </a:r>
            <a:r>
              <a:rPr lang="en-US" dirty="0" err="1" smtClean="0"/>
              <a:t>craniana</a:t>
            </a:r>
            <a:r>
              <a:rPr lang="en-US" dirty="0" smtClean="0"/>
              <a:t>, aspect </a:t>
            </a:r>
            <a:r>
              <a:rPr lang="en-US" dirty="0" err="1" smtClean="0"/>
              <a:t>fenotipic</a:t>
            </a:r>
            <a:r>
              <a:rPr lang="en-US" dirty="0" smtClean="0"/>
              <a:t> facial particular, </a:t>
            </a:r>
            <a:r>
              <a:rPr lang="en-US" dirty="0" err="1" smtClean="0"/>
              <a:t>cataracta</a:t>
            </a:r>
            <a:r>
              <a:rPr lang="en-US" dirty="0" smtClean="0"/>
              <a:t>, </a:t>
            </a:r>
            <a:r>
              <a:rPr lang="en-US" dirty="0" err="1" smtClean="0"/>
              <a:t>despicatura</a:t>
            </a:r>
            <a:r>
              <a:rPr lang="en-US" dirty="0" smtClean="0"/>
              <a:t> </a:t>
            </a:r>
            <a:r>
              <a:rPr lang="en-US" dirty="0" err="1" smtClean="0"/>
              <a:t>palatina</a:t>
            </a:r>
            <a:r>
              <a:rPr lang="en-US" dirty="0" smtClean="0"/>
              <a:t>, </a:t>
            </a:r>
            <a:r>
              <a:rPr lang="en-US" dirty="0" err="1" smtClean="0"/>
              <a:t>anomalii</a:t>
            </a:r>
            <a:r>
              <a:rPr lang="en-US" dirty="0" smtClean="0"/>
              <a:t> </a:t>
            </a:r>
            <a:r>
              <a:rPr lang="en-US" dirty="0" err="1" smtClean="0"/>
              <a:t>dentare</a:t>
            </a:r>
            <a:r>
              <a:rPr lang="en-US" dirty="0" smtClean="0"/>
              <a:t>;</a:t>
            </a:r>
          </a:p>
          <a:p>
            <a:endParaRPr lang="en-US" dirty="0" smtClean="0"/>
          </a:p>
          <a:p>
            <a:r>
              <a:rPr lang="en-US" dirty="0" err="1" smtClean="0"/>
              <a:t>deformari</a:t>
            </a:r>
            <a:r>
              <a:rPr lang="en-US" dirty="0" smtClean="0"/>
              <a:t> ale </a:t>
            </a:r>
            <a:r>
              <a:rPr lang="en-US" dirty="0" err="1" smtClean="0"/>
              <a:t>membrelor:Morfometrie</a:t>
            </a:r>
            <a:r>
              <a:rPr lang="en-US" dirty="0" smtClean="0"/>
              <a:t> -  </a:t>
            </a:r>
            <a:r>
              <a:rPr lang="en-US" dirty="0" err="1" smtClean="0"/>
              <a:t>lungime</a:t>
            </a:r>
            <a:r>
              <a:rPr lang="en-US" dirty="0" smtClean="0"/>
              <a:t>, </a:t>
            </a:r>
            <a:r>
              <a:rPr lang="en-US" dirty="0" err="1" smtClean="0"/>
              <a:t>latime</a:t>
            </a:r>
            <a:r>
              <a:rPr lang="en-US" dirty="0" smtClean="0"/>
              <a:t>, </a:t>
            </a:r>
            <a:r>
              <a:rPr lang="en-US" dirty="0" err="1" smtClean="0"/>
              <a:t>pastrarea</a:t>
            </a:r>
            <a:r>
              <a:rPr lang="en-US" dirty="0" smtClean="0"/>
              <a:t> </a:t>
            </a:r>
            <a:r>
              <a:rPr lang="en-US" dirty="0" err="1" smtClean="0"/>
              <a:t>formei</a:t>
            </a:r>
            <a:r>
              <a:rPr lang="en-US" dirty="0" smtClean="0"/>
              <a:t> </a:t>
            </a:r>
            <a:r>
              <a:rPr lang="en-US" dirty="0" err="1" smtClean="0"/>
              <a:t>craniocaudale</a:t>
            </a:r>
            <a:r>
              <a:rPr lang="en-US" dirty="0" smtClean="0"/>
              <a:t> </a:t>
            </a:r>
            <a:r>
              <a:rPr lang="en-US" dirty="0" err="1" smtClean="0"/>
              <a:t>sau</a:t>
            </a:r>
            <a:r>
              <a:rPr lang="en-US" dirty="0" smtClean="0"/>
              <a:t> </a:t>
            </a:r>
            <a:r>
              <a:rPr lang="en-US" dirty="0" err="1" smtClean="0"/>
              <a:t>unghiul</a:t>
            </a:r>
            <a:r>
              <a:rPr lang="en-US" dirty="0" smtClean="0"/>
              <a:t> de </a:t>
            </a:r>
            <a:r>
              <a:rPr lang="en-US" dirty="0" err="1" smtClean="0"/>
              <a:t>angulatie</a:t>
            </a:r>
            <a:r>
              <a:rPr lang="en-US" dirty="0" smtClean="0"/>
              <a:t> la </a:t>
            </a:r>
            <a:r>
              <a:rPr lang="en-US" dirty="0" err="1" smtClean="0"/>
              <a:t>nivelul</a:t>
            </a:r>
            <a:r>
              <a:rPr lang="en-US" dirty="0" smtClean="0"/>
              <a:t> </a:t>
            </a:r>
            <a:r>
              <a:rPr lang="en-US" dirty="0" err="1" smtClean="0"/>
              <a:t>segmentelor</a:t>
            </a:r>
            <a:r>
              <a:rPr lang="en-US" dirty="0" smtClean="0"/>
              <a:t> (</a:t>
            </a:r>
            <a:r>
              <a:rPr lang="en-US" dirty="0" err="1" smtClean="0"/>
              <a:t>humerus</a:t>
            </a:r>
            <a:r>
              <a:rPr lang="en-US" dirty="0" smtClean="0"/>
              <a:t>, radius, ulna, </a:t>
            </a:r>
            <a:r>
              <a:rPr lang="en-US" dirty="0" err="1" smtClean="0"/>
              <a:t>metacarpiene</a:t>
            </a:r>
            <a:r>
              <a:rPr lang="en-US" dirty="0" smtClean="0"/>
              <a:t>, </a:t>
            </a:r>
            <a:r>
              <a:rPr lang="en-US" dirty="0" err="1" smtClean="0"/>
              <a:t>falange</a:t>
            </a:r>
            <a:r>
              <a:rPr lang="en-US" dirty="0" smtClean="0"/>
              <a:t>, femur, </a:t>
            </a:r>
            <a:r>
              <a:rPr lang="en-US" dirty="0" err="1" smtClean="0"/>
              <a:t>tibie</a:t>
            </a:r>
            <a:r>
              <a:rPr lang="en-US" dirty="0" smtClean="0"/>
              <a:t>, fibula, </a:t>
            </a:r>
            <a:r>
              <a:rPr lang="en-US" dirty="0" err="1" smtClean="0"/>
              <a:t>metatarsiene</a:t>
            </a:r>
            <a:r>
              <a:rPr lang="en-US" dirty="0" smtClean="0"/>
              <a:t>), </a:t>
            </a:r>
            <a:r>
              <a:rPr lang="en-US" dirty="0" err="1" smtClean="0"/>
              <a:t>anomalii</a:t>
            </a:r>
            <a:r>
              <a:rPr lang="en-US" dirty="0" smtClean="0"/>
              <a:t> de </a:t>
            </a:r>
            <a:r>
              <a:rPr lang="en-US" dirty="0" err="1" smtClean="0"/>
              <a:t>degete</a:t>
            </a:r>
            <a:r>
              <a:rPr lang="en-US" dirty="0" smtClean="0"/>
              <a:t>;</a:t>
            </a:r>
          </a:p>
          <a:p>
            <a:endParaRPr lang="en-US" dirty="0" smtClean="0"/>
          </a:p>
          <a:p>
            <a:r>
              <a:rPr lang="en-US" dirty="0" err="1" smtClean="0"/>
              <a:t>itersexualitate</a:t>
            </a:r>
            <a:r>
              <a:rPr lang="en-US" dirty="0" smtClean="0"/>
              <a:t>,</a:t>
            </a:r>
          </a:p>
          <a:p>
            <a:endParaRPr lang="en-US" dirty="0" smtClean="0"/>
          </a:p>
          <a:p>
            <a:endParaRPr lang="en-US" dirty="0"/>
          </a:p>
        </p:txBody>
      </p:sp>
      <p:pic>
        <p:nvPicPr>
          <p:cNvPr id="4" name="Picture 3" descr="download.jpg"/>
          <p:cNvPicPr>
            <a:picLocks noChangeAspect="1"/>
          </p:cNvPicPr>
          <p:nvPr/>
        </p:nvPicPr>
        <p:blipFill>
          <a:blip r:embed="rId2"/>
          <a:stretch>
            <a:fillRect/>
          </a:stretch>
        </p:blipFill>
        <p:spPr>
          <a:xfrm>
            <a:off x="6629400" y="2895600"/>
            <a:ext cx="2232660" cy="140428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7467600" cy="6169152"/>
          </a:xfrm>
        </p:spPr>
        <p:txBody>
          <a:bodyPr>
            <a:normAutofit/>
          </a:bodyPr>
          <a:lstStyle/>
          <a:p>
            <a:r>
              <a:rPr lang="vi-VN" b="1" dirty="0" smtClean="0">
                <a:solidFill>
                  <a:srgbClr val="FF0000"/>
                </a:solidFill>
              </a:rPr>
              <a:t>Examenul radio</a:t>
            </a:r>
            <a:r>
              <a:rPr lang="en-US" b="1" dirty="0" smtClean="0">
                <a:solidFill>
                  <a:srgbClr val="FF0000"/>
                </a:solidFill>
              </a:rPr>
              <a:t>logic</a:t>
            </a:r>
            <a:r>
              <a:rPr lang="vi-VN" dirty="0" smtClean="0"/>
              <a:t> convențional rămâne cel mai util mijloc de studiere a scheletului displazic. Studiul scheletic trebuie să includă craniul (anteroposterior, </a:t>
            </a:r>
            <a:r>
              <a:rPr lang="en-US" dirty="0" err="1" smtClean="0"/>
              <a:t>profil</a:t>
            </a:r>
            <a:r>
              <a:rPr lang="vi-VN" dirty="0" smtClean="0"/>
              <a:t>), torace (AP), coloana vertebrală </a:t>
            </a:r>
            <a:r>
              <a:rPr lang="vi-VN" dirty="0" smtClean="0"/>
              <a:t>(AP </a:t>
            </a:r>
            <a:r>
              <a:rPr lang="vi-VN" dirty="0" smtClean="0"/>
              <a:t>și </a:t>
            </a:r>
            <a:r>
              <a:rPr lang="en-US" dirty="0" err="1" smtClean="0"/>
              <a:t>profil</a:t>
            </a:r>
            <a:r>
              <a:rPr lang="vi-VN" dirty="0" smtClean="0"/>
              <a:t>,), pelvis (AP), oase tubulare (AP), și/sau mâini și picioare (AP). </a:t>
            </a:r>
            <a:endParaRPr lang="en-US" dirty="0" smtClean="0"/>
          </a:p>
          <a:p>
            <a:endParaRPr lang="en-US" dirty="0" smtClean="0"/>
          </a:p>
          <a:p>
            <a:pPr>
              <a:buNone/>
            </a:pPr>
            <a:endParaRPr lang="en-US" dirty="0" smtClean="0"/>
          </a:p>
          <a:p>
            <a:endParaRPr lang="en-US" dirty="0"/>
          </a:p>
        </p:txBody>
      </p:sp>
      <p:pic>
        <p:nvPicPr>
          <p:cNvPr id="4" name="Picture 3" descr="1-s2.0-S0378603X16301954-gr4.jpg"/>
          <p:cNvPicPr>
            <a:picLocks noChangeAspect="1"/>
          </p:cNvPicPr>
          <p:nvPr/>
        </p:nvPicPr>
        <p:blipFill>
          <a:blip r:embed="rId2"/>
          <a:stretch>
            <a:fillRect/>
          </a:stretch>
        </p:blipFill>
        <p:spPr>
          <a:xfrm>
            <a:off x="1981200" y="2667000"/>
            <a:ext cx="4912188" cy="39624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Este </a:t>
            </a:r>
            <a:r>
              <a:rPr lang="en-US" dirty="0" err="1" smtClean="0">
                <a:solidFill>
                  <a:srgbClr val="FF0000"/>
                </a:solidFill>
              </a:rPr>
              <a:t>necesar</a:t>
            </a:r>
            <a:r>
              <a:rPr lang="en-US" dirty="0" smtClean="0">
                <a:solidFill>
                  <a:srgbClr val="FF0000"/>
                </a:solidFill>
              </a:rPr>
              <a:t>??? - </a:t>
            </a:r>
            <a:r>
              <a:rPr lang="en-US" dirty="0" err="1" smtClean="0">
                <a:solidFill>
                  <a:srgbClr val="FF0000"/>
                </a:solidFill>
              </a:rPr>
              <a:t>Alte</a:t>
            </a:r>
            <a:r>
              <a:rPr lang="en-US" dirty="0" smtClean="0">
                <a:solidFill>
                  <a:srgbClr val="FF0000"/>
                </a:solidFill>
              </a:rPr>
              <a:t> </a:t>
            </a:r>
            <a:r>
              <a:rPr lang="en-US" dirty="0" err="1" smtClean="0">
                <a:solidFill>
                  <a:srgbClr val="FF0000"/>
                </a:solidFill>
              </a:rPr>
              <a:t>examene</a:t>
            </a:r>
            <a:r>
              <a:rPr lang="en-US" dirty="0" smtClean="0">
                <a:solidFill>
                  <a:srgbClr val="FF0000"/>
                </a:solidFill>
              </a:rPr>
              <a:t> de </a:t>
            </a:r>
            <a:r>
              <a:rPr lang="en-US" dirty="0" err="1" smtClean="0">
                <a:solidFill>
                  <a:srgbClr val="FF0000"/>
                </a:solidFill>
              </a:rPr>
              <a:t>specialitate</a:t>
            </a:r>
            <a:r>
              <a:rPr lang="en-US" dirty="0" smtClean="0"/>
              <a:t>:</a:t>
            </a:r>
            <a:endParaRPr lang="en-US" dirty="0"/>
          </a:p>
        </p:txBody>
      </p:sp>
      <p:sp>
        <p:nvSpPr>
          <p:cNvPr id="3" name="Content Placeholder 2"/>
          <p:cNvSpPr>
            <a:spLocks noGrp="1"/>
          </p:cNvSpPr>
          <p:nvPr>
            <p:ph sz="quarter" idx="1"/>
          </p:nvPr>
        </p:nvSpPr>
        <p:spPr/>
        <p:txBody>
          <a:bodyPr>
            <a:normAutofit fontScale="85000" lnSpcReduction="20000"/>
          </a:bodyPr>
          <a:lstStyle/>
          <a:p>
            <a:r>
              <a:rPr lang="vi-VN" u="sng" dirty="0" smtClean="0">
                <a:latin typeface="Times New Roman (Body)"/>
              </a:rPr>
              <a:t>Tulburări cardiopulmonare</a:t>
            </a:r>
            <a:r>
              <a:rPr lang="vi-VN" dirty="0" smtClean="0">
                <a:latin typeface="Times New Roman (Body)"/>
              </a:rPr>
              <a:t>, cum ar fi disgamaglobulinemia, disautonomia familială, pneumoniile recurente severe cu bronșiectazie sau cu astm bronșic intratabil și malformații cardiace congenitale, în special formele </a:t>
            </a:r>
            <a:r>
              <a:rPr lang="vi-VN" dirty="0" smtClean="0">
                <a:latin typeface="Times New Roman (Body)"/>
              </a:rPr>
              <a:t>cianotice</a:t>
            </a:r>
            <a:r>
              <a:rPr lang="ro-RO" dirty="0">
                <a:latin typeface="Times New Roman (Body)"/>
              </a:rPr>
              <a:t>;</a:t>
            </a:r>
            <a:endParaRPr lang="en-US" dirty="0" smtClean="0">
              <a:latin typeface="Times New Roman (Body)"/>
            </a:endParaRPr>
          </a:p>
          <a:p>
            <a:r>
              <a:rPr lang="vi-VN" u="sng" dirty="0" smtClean="0">
                <a:latin typeface="Times New Roman (Body)"/>
              </a:rPr>
              <a:t>Tulburări endocrine</a:t>
            </a:r>
            <a:r>
              <a:rPr lang="vi-VN" dirty="0" smtClean="0">
                <a:latin typeface="Times New Roman (Body)"/>
              </a:rPr>
              <a:t>, cum ar fi displazia scheletică pituitară, deficiența hormonului de </a:t>
            </a:r>
            <a:r>
              <a:rPr lang="vi-VN" dirty="0" smtClean="0">
                <a:latin typeface="Times New Roman (Body)"/>
              </a:rPr>
              <a:t>creștere</a:t>
            </a:r>
            <a:r>
              <a:rPr lang="ro-RO" dirty="0" smtClean="0">
                <a:latin typeface="Times New Roman (Body)"/>
              </a:rPr>
              <a:t>;</a:t>
            </a:r>
            <a:endParaRPr lang="en-US" dirty="0" smtClean="0">
              <a:latin typeface="Times New Roman (Body)"/>
            </a:endParaRPr>
          </a:p>
          <a:p>
            <a:r>
              <a:rPr lang="vi-VN" dirty="0" smtClean="0">
                <a:latin typeface="Times New Roman (Body)"/>
              </a:rPr>
              <a:t>Erorile înnăscute ale metabolismului, cum ar fi </a:t>
            </a:r>
            <a:r>
              <a:rPr lang="vi-VN" u="sng" dirty="0" smtClean="0">
                <a:latin typeface="Times New Roman (Body)"/>
              </a:rPr>
              <a:t>tulburările de stocare </a:t>
            </a:r>
            <a:r>
              <a:rPr lang="vi-VN" u="sng" dirty="0" smtClean="0">
                <a:latin typeface="Times New Roman (Body)"/>
              </a:rPr>
              <a:t>lizozomală</a:t>
            </a:r>
            <a:r>
              <a:rPr lang="ro-RO" u="sng" dirty="0" smtClean="0">
                <a:latin typeface="Times New Roman (Body)"/>
              </a:rPr>
              <a:t>;</a:t>
            </a:r>
            <a:endParaRPr lang="en-US" u="sng" dirty="0" smtClean="0">
              <a:latin typeface="Times New Roman (Body)"/>
            </a:endParaRPr>
          </a:p>
          <a:p>
            <a:r>
              <a:rPr lang="vi-VN" u="sng" dirty="0" smtClean="0">
                <a:latin typeface="Times New Roman (Body)"/>
              </a:rPr>
              <a:t>Întârzierea creșterii intrauterine</a:t>
            </a:r>
            <a:r>
              <a:rPr lang="vi-VN" dirty="0" smtClean="0">
                <a:latin typeface="Times New Roman (Body)"/>
              </a:rPr>
              <a:t>, cum ar fi insuficiența maternă datorată medicamentelor, etanolului, infecțiilor incluzând rubeola, </a:t>
            </a:r>
            <a:r>
              <a:rPr lang="en-US" dirty="0" err="1" smtClean="0">
                <a:latin typeface="Times New Roman (Body)"/>
              </a:rPr>
              <a:t>infectiei</a:t>
            </a:r>
            <a:r>
              <a:rPr lang="en-US" dirty="0" smtClean="0">
                <a:latin typeface="Times New Roman (Body)"/>
              </a:rPr>
              <a:t> cu CMV</a:t>
            </a:r>
            <a:r>
              <a:rPr lang="vi-VN" dirty="0" smtClean="0">
                <a:latin typeface="Times New Roman (Body)"/>
              </a:rPr>
              <a:t>, sifilisul și toxoplasmoza; insuficiență fetală din cauza tulburărilor cromozomiale; și insuficiență </a:t>
            </a:r>
            <a:r>
              <a:rPr lang="vi-VN" dirty="0" smtClean="0">
                <a:latin typeface="Times New Roman (Body)"/>
              </a:rPr>
              <a:t>placentară</a:t>
            </a:r>
            <a:r>
              <a:rPr lang="ro-RO" dirty="0" smtClean="0">
                <a:latin typeface="Times New Roman (Body)"/>
              </a:rPr>
              <a:t>;</a:t>
            </a:r>
            <a:endParaRPr lang="en-US" dirty="0" smtClean="0">
              <a:latin typeface="Times New Roman (Body)"/>
            </a:endParaRPr>
          </a:p>
          <a:p>
            <a:r>
              <a:rPr lang="vi-VN" u="sng" dirty="0" smtClean="0">
                <a:latin typeface="Times New Roman (Body)"/>
              </a:rPr>
              <a:t>Tulburări de nutriție</a:t>
            </a:r>
            <a:r>
              <a:rPr lang="vi-VN" dirty="0" smtClean="0">
                <a:latin typeface="Times New Roman (Body)"/>
              </a:rPr>
              <a:t> datorate aportului inadecvat</a:t>
            </a:r>
            <a:r>
              <a:rPr lang="en-US" dirty="0" smtClean="0">
                <a:latin typeface="Times New Roman (Body)"/>
              </a:rPr>
              <a:t> </a:t>
            </a:r>
            <a:r>
              <a:rPr lang="en-US" dirty="0" err="1" smtClean="0">
                <a:latin typeface="Times New Roman (Body)"/>
              </a:rPr>
              <a:t>nutritiv</a:t>
            </a:r>
            <a:r>
              <a:rPr lang="vi-VN" dirty="0" smtClean="0">
                <a:latin typeface="Times New Roman (Body)"/>
              </a:rPr>
              <a:t>, cum ar fi palatul despicat, anorexia, privarea, problemele de hrănire și malnutriția </a:t>
            </a:r>
            <a:r>
              <a:rPr lang="vi-VN" dirty="0" smtClean="0">
                <a:latin typeface="Times New Roman (Body)"/>
              </a:rPr>
              <a:t>severă</a:t>
            </a:r>
            <a:r>
              <a:rPr lang="ro-RO" dirty="0" smtClean="0">
                <a:latin typeface="Times New Roman (Body)"/>
              </a:rPr>
              <a:t>;</a:t>
            </a:r>
            <a:endParaRPr lang="en-US" dirty="0" smtClean="0">
              <a:latin typeface="Times New Roman (Body)"/>
            </a:endParaRPr>
          </a:p>
          <a:p>
            <a:r>
              <a:rPr lang="vi-VN" u="sng" dirty="0" smtClean="0">
                <a:latin typeface="Times New Roman (Body)"/>
              </a:rPr>
              <a:t>Tulburări primare de creștere</a:t>
            </a:r>
            <a:r>
              <a:rPr lang="vi-VN" dirty="0" smtClean="0">
                <a:latin typeface="Times New Roman (Body)"/>
              </a:rPr>
              <a:t>, cum ar fi displazia scheletică </a:t>
            </a:r>
            <a:r>
              <a:rPr lang="vi-VN" dirty="0" smtClean="0">
                <a:latin typeface="Times New Roman (Body)"/>
              </a:rPr>
              <a:t>primordială</a:t>
            </a:r>
            <a:r>
              <a:rPr lang="ro-RO" dirty="0" smtClean="0">
                <a:latin typeface="Times New Roman (Body)"/>
              </a:rPr>
              <a:t>.</a:t>
            </a:r>
            <a:endParaRPr lang="en-US" dirty="0">
              <a:latin typeface="Times New Roman (Body)"/>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3276600" cy="5867400"/>
          </a:xfrm>
        </p:spPr>
        <p:txBody>
          <a:bodyPr>
            <a:normAutofit/>
          </a:bodyPr>
          <a:lstStyle/>
          <a:p>
            <a:r>
              <a:rPr lang="vi-VN" dirty="0" smtClean="0">
                <a:solidFill>
                  <a:srgbClr val="FF0000"/>
                </a:solidFill>
              </a:rPr>
              <a:t> </a:t>
            </a:r>
            <a:r>
              <a:rPr lang="vi-VN" b="1" dirty="0" smtClean="0">
                <a:solidFill>
                  <a:srgbClr val="FF0000"/>
                </a:solidFill>
              </a:rPr>
              <a:t>TESTAREA GENETICĂ </a:t>
            </a:r>
            <a:r>
              <a:rPr lang="en-US" b="1" dirty="0" smtClean="0"/>
              <a:t>- </a:t>
            </a:r>
            <a:r>
              <a:rPr lang="vi-VN" dirty="0" smtClean="0"/>
              <a:t>joacă un rol critic în diagnosticul și managementul displaziilor osoase. Tehnicile de diagnostic molecular au condus la identificarea tulburărilor genice subiacente în aproximativ două treimi din displaziile scheletice cunoscute.</a:t>
            </a:r>
            <a:endParaRPr lang="en-US" dirty="0" smtClean="0"/>
          </a:p>
          <a:p>
            <a:endParaRPr lang="en-US" dirty="0"/>
          </a:p>
        </p:txBody>
      </p:sp>
      <p:sp>
        <p:nvSpPr>
          <p:cNvPr id="4" name="Content Placeholder 3"/>
          <p:cNvSpPr>
            <a:spLocks noGrp="1"/>
          </p:cNvSpPr>
          <p:nvPr>
            <p:ph sz="quarter" idx="2"/>
          </p:nvPr>
        </p:nvSpPr>
        <p:spPr>
          <a:xfrm>
            <a:off x="6324600" y="457200"/>
            <a:ext cx="1676400" cy="5715000"/>
          </a:xfrm>
        </p:spPr>
        <p:txBody>
          <a:bodyPr>
            <a:normAutofit/>
          </a:bodyPr>
          <a:lstStyle/>
          <a:p>
            <a:r>
              <a:rPr lang="en-US" dirty="0" smtClean="0"/>
              <a:t>ARRAY,</a:t>
            </a:r>
          </a:p>
          <a:p>
            <a:pPr>
              <a:buNone/>
            </a:pPr>
            <a:r>
              <a:rPr lang="en-US" dirty="0" smtClean="0"/>
              <a:t> </a:t>
            </a:r>
          </a:p>
          <a:p>
            <a:r>
              <a:rPr lang="en-US" dirty="0" smtClean="0"/>
              <a:t>Panel de gene, </a:t>
            </a:r>
          </a:p>
          <a:p>
            <a:endParaRPr lang="en-US" dirty="0" smtClean="0"/>
          </a:p>
          <a:p>
            <a:r>
              <a:rPr lang="en-US" dirty="0" smtClean="0"/>
              <a:t>WES/</a:t>
            </a:r>
          </a:p>
          <a:p>
            <a:pPr>
              <a:buNone/>
            </a:pPr>
            <a:r>
              <a:rPr lang="en-US" dirty="0" smtClean="0"/>
              <a:t>WGS</a:t>
            </a:r>
            <a:r>
              <a:rPr lang="ro-RO" dirty="0" smtClean="0"/>
              <a:t>.</a:t>
            </a:r>
            <a:endParaRPr lang="en-US" dirty="0"/>
          </a:p>
        </p:txBody>
      </p:sp>
      <p:pic>
        <p:nvPicPr>
          <p:cNvPr id="5" name="Picture 4" descr="fgene-12-599863-g001.jpg"/>
          <p:cNvPicPr>
            <a:picLocks noChangeAspect="1"/>
          </p:cNvPicPr>
          <p:nvPr/>
        </p:nvPicPr>
        <p:blipFill>
          <a:blip r:embed="rId2" cstate="print"/>
          <a:stretch>
            <a:fillRect/>
          </a:stretch>
        </p:blipFill>
        <p:spPr>
          <a:xfrm>
            <a:off x="3810000" y="1371600"/>
            <a:ext cx="2540379" cy="4724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vi-VN" dirty="0" smtClean="0">
                <a:solidFill>
                  <a:srgbClr val="FF0000"/>
                </a:solidFill>
              </a:rPr>
              <a:t>Complicații</a:t>
            </a:r>
            <a:endParaRPr lang="en-US" dirty="0">
              <a:solidFill>
                <a:srgbClr val="FF0000"/>
              </a:solidFill>
            </a:endParaRPr>
          </a:p>
        </p:txBody>
      </p:sp>
      <p:sp>
        <p:nvSpPr>
          <p:cNvPr id="3" name="Content Placeholder 2"/>
          <p:cNvSpPr>
            <a:spLocks noGrp="1"/>
          </p:cNvSpPr>
          <p:nvPr>
            <p:ph sz="quarter" idx="1"/>
          </p:nvPr>
        </p:nvSpPr>
        <p:spPr>
          <a:xfrm>
            <a:off x="457200" y="1219200"/>
            <a:ext cx="7467600" cy="5254752"/>
          </a:xfrm>
        </p:spPr>
        <p:txBody>
          <a:bodyPr>
            <a:normAutofit fontScale="55000" lnSpcReduction="20000"/>
          </a:bodyPr>
          <a:lstStyle/>
          <a:p>
            <a:r>
              <a:rPr lang="vi-VN" b="1" dirty="0" smtClean="0">
                <a:latin typeface="Times New Roman (Body)"/>
              </a:rPr>
              <a:t>Complicații intrauterine</a:t>
            </a:r>
            <a:r>
              <a:rPr lang="vi-VN" dirty="0" smtClean="0">
                <a:latin typeface="Times New Roman (Body)"/>
              </a:rPr>
              <a:t>: </a:t>
            </a:r>
            <a:r>
              <a:rPr lang="vi-VN" u="sng" dirty="0" smtClean="0">
                <a:latin typeface="Times New Roman (Body)"/>
              </a:rPr>
              <a:t>polihidramnios și hidrops </a:t>
            </a:r>
            <a:r>
              <a:rPr lang="vi-VN" u="sng" dirty="0" smtClean="0">
                <a:latin typeface="Times New Roman (Body)"/>
              </a:rPr>
              <a:t>fetal</a:t>
            </a:r>
            <a:r>
              <a:rPr lang="ro-RO" u="sng" dirty="0" smtClean="0">
                <a:latin typeface="Times New Roman (Body)"/>
              </a:rPr>
              <a:t>.</a:t>
            </a:r>
            <a:endParaRPr lang="en-US" dirty="0" smtClean="0">
              <a:latin typeface="Times New Roman (Body)"/>
            </a:endParaRPr>
          </a:p>
          <a:p>
            <a:r>
              <a:rPr lang="vi-VN" b="1" dirty="0" smtClean="0">
                <a:latin typeface="Times New Roman (Body)"/>
              </a:rPr>
              <a:t>Complicații respiratorii</a:t>
            </a:r>
            <a:r>
              <a:rPr lang="vi-VN" dirty="0" smtClean="0">
                <a:latin typeface="Times New Roman (Body)"/>
              </a:rPr>
              <a:t>: </a:t>
            </a:r>
            <a:r>
              <a:rPr lang="vi-VN" u="sng" dirty="0" smtClean="0">
                <a:latin typeface="Times New Roman (Body)"/>
              </a:rPr>
              <a:t>detresă respiratorie </a:t>
            </a:r>
            <a:r>
              <a:rPr lang="vi-VN" dirty="0" smtClean="0">
                <a:latin typeface="Times New Roman (Body)"/>
              </a:rPr>
              <a:t>secundară pieptului mic, plămânilor mici, traheei mici </a:t>
            </a:r>
            <a:r>
              <a:rPr lang="vi-VN" dirty="0" smtClean="0">
                <a:latin typeface="Times New Roman (Body)"/>
              </a:rPr>
              <a:t>sau </a:t>
            </a:r>
            <a:r>
              <a:rPr lang="vi-VN" dirty="0" smtClean="0">
                <a:latin typeface="Times New Roman (Body)"/>
              </a:rPr>
              <a:t>căilor aeriene superioare mici. Sugarii pot sforăi, pot avea obstrucție a căilor aeriene superioare sau pot prezenta episoade hipoxice.</a:t>
            </a:r>
            <a:endParaRPr lang="en-US" dirty="0" smtClean="0">
              <a:latin typeface="Times New Roman (Body)"/>
            </a:endParaRPr>
          </a:p>
          <a:p>
            <a:r>
              <a:rPr lang="vi-VN" b="1" dirty="0" smtClean="0">
                <a:latin typeface="Times New Roman (Body)"/>
              </a:rPr>
              <a:t>Complicații ale SNC</a:t>
            </a:r>
            <a:r>
              <a:rPr lang="vi-VN" dirty="0" smtClean="0">
                <a:latin typeface="Times New Roman (Body)"/>
              </a:rPr>
              <a:t>: </a:t>
            </a:r>
            <a:r>
              <a:rPr lang="vi-VN" u="sng" dirty="0" smtClean="0">
                <a:latin typeface="Times New Roman (Body)"/>
              </a:rPr>
              <a:t>Hidrocefalia</a:t>
            </a:r>
            <a:r>
              <a:rPr lang="vi-VN" dirty="0" smtClean="0">
                <a:latin typeface="Times New Roman (Body)"/>
              </a:rPr>
              <a:t> poate apărea în mai multe tipuri de displazie </a:t>
            </a:r>
            <a:r>
              <a:rPr lang="vi-VN" dirty="0" smtClean="0">
                <a:latin typeface="Times New Roman (Body)"/>
              </a:rPr>
              <a:t>scheletică, </a:t>
            </a:r>
            <a:r>
              <a:rPr lang="vi-VN" dirty="0" smtClean="0">
                <a:latin typeface="Times New Roman (Body)"/>
              </a:rPr>
              <a:t>rezultând un mic foramen magnum și foramen jugular.</a:t>
            </a:r>
            <a:endParaRPr lang="en-US" dirty="0" smtClean="0">
              <a:latin typeface="Times New Roman (Body)"/>
            </a:endParaRPr>
          </a:p>
          <a:p>
            <a:r>
              <a:rPr lang="vi-VN" b="1" dirty="0" smtClean="0">
                <a:latin typeface="Times New Roman (Body)"/>
              </a:rPr>
              <a:t>Complicații ale scheletului</a:t>
            </a:r>
            <a:r>
              <a:rPr lang="vi-VN" dirty="0" smtClean="0">
                <a:latin typeface="Times New Roman (Body)"/>
              </a:rPr>
              <a:t>: </a:t>
            </a:r>
            <a:r>
              <a:rPr lang="vi-VN" b="1" dirty="0" smtClean="0">
                <a:latin typeface="Times New Roman (Body)"/>
              </a:rPr>
              <a:t>instabilitatea coloanei vertebrale cervicale C1-C2 </a:t>
            </a:r>
            <a:r>
              <a:rPr lang="vi-VN" dirty="0" smtClean="0">
                <a:latin typeface="Times New Roman (Body)"/>
              </a:rPr>
              <a:t>care duce la compresia măduvei spinării sau leziuni ale nervilor. </a:t>
            </a:r>
            <a:r>
              <a:rPr lang="vi-VN" u="sng" dirty="0" smtClean="0">
                <a:latin typeface="Times New Roman (Body)"/>
              </a:rPr>
              <a:t>Anomaliile vertebrale, displazia șoldului, articulațiile strânse și laxate, osteoartrita, picioarele </a:t>
            </a:r>
            <a:r>
              <a:rPr lang="ro-RO" u="sng" dirty="0" smtClean="0">
                <a:latin typeface="Times New Roman (Body)"/>
              </a:rPr>
              <a:t>strâmbe</a:t>
            </a:r>
            <a:r>
              <a:rPr lang="vi-VN" u="sng" dirty="0" smtClean="0">
                <a:latin typeface="Times New Roman (Body)"/>
              </a:rPr>
              <a:t> </a:t>
            </a:r>
            <a:r>
              <a:rPr lang="vi-VN" u="sng" dirty="0" smtClean="0">
                <a:latin typeface="Times New Roman (Body)"/>
              </a:rPr>
              <a:t>și fracturile </a:t>
            </a:r>
            <a:r>
              <a:rPr lang="vi-VN" dirty="0" smtClean="0">
                <a:latin typeface="Times New Roman (Body)"/>
              </a:rPr>
              <a:t>pot varia.</a:t>
            </a:r>
            <a:endParaRPr lang="en-US" dirty="0" smtClean="0">
              <a:latin typeface="Times New Roman (Body)"/>
            </a:endParaRPr>
          </a:p>
          <a:p>
            <a:r>
              <a:rPr lang="vi-VN" b="1" dirty="0" smtClean="0">
                <a:latin typeface="Times New Roman (Body)"/>
              </a:rPr>
              <a:t>Complicații musculare</a:t>
            </a:r>
            <a:r>
              <a:rPr lang="vi-VN" dirty="0" smtClean="0">
                <a:latin typeface="Times New Roman (Body)"/>
              </a:rPr>
              <a:t>: Hipotonia trunchiului poate duce la cifoscolioză la sugarii cu acondroplazie sau mucopolizaharidoze. Cifoza toracolombară poate reveni la lordoză marcată în acondroplazie.</a:t>
            </a:r>
            <a:endParaRPr lang="en-US" u="sng" dirty="0" smtClean="0">
              <a:latin typeface="Times New Roman (Body)"/>
            </a:endParaRPr>
          </a:p>
          <a:p>
            <a:r>
              <a:rPr lang="vi-VN" b="1" u="sng" dirty="0" smtClean="0">
                <a:latin typeface="Times New Roman (Body)"/>
              </a:rPr>
              <a:t>Complicații otolaringologice</a:t>
            </a:r>
            <a:r>
              <a:rPr lang="vi-VN" u="sng" dirty="0" smtClean="0">
                <a:latin typeface="Times New Roman (Body)"/>
              </a:rPr>
              <a:t>: </a:t>
            </a:r>
            <a:r>
              <a:rPr lang="vi-VN" dirty="0" smtClean="0">
                <a:latin typeface="Times New Roman (Body)"/>
              </a:rPr>
              <a:t>Surditatea progresivă este asociată cu infecții repetate ale urechii medii la pacienții cu displazie diastrofică și acondroplazie. Pierderea auzului poate fi de origine conductivă sau neurosenzorială.</a:t>
            </a:r>
            <a:endParaRPr lang="en-US" dirty="0" smtClean="0">
              <a:latin typeface="Times New Roman (Body)"/>
            </a:endParaRPr>
          </a:p>
          <a:p>
            <a:r>
              <a:rPr lang="vi-VN" b="1" dirty="0" smtClean="0">
                <a:latin typeface="Times New Roman (Body)"/>
              </a:rPr>
              <a:t>Complicații oftalmologice</a:t>
            </a:r>
            <a:r>
              <a:rPr lang="vi-VN" dirty="0" smtClean="0">
                <a:latin typeface="Times New Roman (Body)"/>
              </a:rPr>
              <a:t>: Miopia poate predispune pacientul la </a:t>
            </a:r>
            <a:r>
              <a:rPr lang="vi-VN" u="sng" dirty="0" smtClean="0">
                <a:latin typeface="Times New Roman (Body)"/>
              </a:rPr>
              <a:t>dezlipirea retinei</a:t>
            </a:r>
            <a:r>
              <a:rPr lang="vi-VN" dirty="0" smtClean="0">
                <a:latin typeface="Times New Roman (Body)"/>
              </a:rPr>
              <a:t>.</a:t>
            </a:r>
            <a:endParaRPr lang="en-US" dirty="0" smtClean="0">
              <a:latin typeface="Times New Roman (Body)"/>
            </a:endParaRPr>
          </a:p>
          <a:p>
            <a:r>
              <a:rPr lang="vi-VN" b="1" dirty="0" smtClean="0">
                <a:latin typeface="Times New Roman (Body)"/>
              </a:rPr>
              <a:t>Complicații dentare</a:t>
            </a:r>
            <a:r>
              <a:rPr lang="vi-VN" dirty="0" smtClean="0">
                <a:latin typeface="Times New Roman (Body)"/>
              </a:rPr>
              <a:t>: </a:t>
            </a:r>
            <a:r>
              <a:rPr lang="vi-VN" u="sng" dirty="0" smtClean="0">
                <a:latin typeface="Times New Roman (Body)"/>
              </a:rPr>
              <a:t>Malocluziile, înghesuirea dentară și anomaliile structurale ale </a:t>
            </a:r>
            <a:r>
              <a:rPr lang="vi-VN" u="sng" dirty="0" smtClean="0">
                <a:latin typeface="Times New Roman (Body)"/>
              </a:rPr>
              <a:t>dinților</a:t>
            </a:r>
            <a:r>
              <a:rPr lang="ro-RO" u="sng" dirty="0" smtClean="0">
                <a:latin typeface="Times New Roman (Body)"/>
              </a:rPr>
              <a:t>.</a:t>
            </a:r>
            <a:r>
              <a:rPr lang="vi-VN" u="sng" dirty="0" smtClean="0">
                <a:latin typeface="Times New Roman (Body)"/>
              </a:rPr>
              <a:t> </a:t>
            </a:r>
            <a:endParaRPr lang="en-US" u="sng" dirty="0" smtClean="0">
              <a:latin typeface="Times New Roman (Body)"/>
            </a:endParaRPr>
          </a:p>
          <a:p>
            <a:r>
              <a:rPr lang="vi-VN" b="1" dirty="0" smtClean="0">
                <a:latin typeface="Times New Roman (Body)"/>
              </a:rPr>
              <a:t>Complicații nutriționale</a:t>
            </a:r>
            <a:r>
              <a:rPr lang="vi-VN" dirty="0" smtClean="0">
                <a:latin typeface="Times New Roman (Body)"/>
              </a:rPr>
              <a:t>: </a:t>
            </a:r>
            <a:r>
              <a:rPr lang="vi-VN" u="sng" dirty="0" smtClean="0">
                <a:latin typeface="Times New Roman (Body)"/>
              </a:rPr>
              <a:t>Obezitatea</a:t>
            </a:r>
            <a:r>
              <a:rPr lang="ro-RO" u="sng" dirty="0" smtClean="0">
                <a:latin typeface="Times New Roman (Body)"/>
              </a:rPr>
              <a:t>.</a:t>
            </a:r>
            <a:r>
              <a:rPr lang="vi-VN" dirty="0" smtClean="0">
                <a:latin typeface="Times New Roman (Body)"/>
              </a:rPr>
              <a:t> </a:t>
            </a:r>
            <a:endParaRPr lang="en-US" dirty="0" smtClean="0">
              <a:latin typeface="Times New Roman (Body)"/>
            </a:endParaRPr>
          </a:p>
          <a:p>
            <a:r>
              <a:rPr lang="vi-VN" b="1" dirty="0" smtClean="0">
                <a:latin typeface="Times New Roman (Body)"/>
              </a:rPr>
              <a:t>Alte complicatii</a:t>
            </a:r>
            <a:r>
              <a:rPr lang="en-US" dirty="0" smtClean="0">
                <a:latin typeface="Times New Roman (Body)"/>
              </a:rPr>
              <a:t>: </a:t>
            </a:r>
            <a:r>
              <a:rPr lang="vi-VN" u="sng" dirty="0" smtClean="0">
                <a:latin typeface="Times New Roman (Body)"/>
              </a:rPr>
              <a:t>Anestezi</a:t>
            </a:r>
            <a:r>
              <a:rPr lang="vi-VN" dirty="0" smtClean="0">
                <a:latin typeface="Times New Roman (Body)"/>
              </a:rPr>
              <a:t>a poate fi o problemă la pacienții cu unele condrodisplazii.Vertebrele cervicale instabile trebuie excluse.Hipertermia malignă poate apărea în timpul anesteziei la pacienții cu unele tipuri de condrodisplazie, cum ar fi osteogeneza imperfectă.</a:t>
            </a:r>
            <a:endParaRPr lang="en-US" dirty="0" smtClean="0">
              <a:latin typeface="Times New Roman (Body)"/>
            </a:endParaRPr>
          </a:p>
          <a:p>
            <a:r>
              <a:rPr lang="en-US" b="1" dirty="0" err="1" smtClean="0">
                <a:latin typeface="Times New Roman (Body)"/>
              </a:rPr>
              <a:t>Complicatii</a:t>
            </a:r>
            <a:r>
              <a:rPr lang="en-US" b="1" dirty="0" smtClean="0">
                <a:latin typeface="Times New Roman (Body)"/>
              </a:rPr>
              <a:t> </a:t>
            </a:r>
            <a:r>
              <a:rPr lang="vi-VN" b="1" dirty="0" smtClean="0">
                <a:latin typeface="Times New Roman (Body)"/>
              </a:rPr>
              <a:t>obstetrice și ginecologice </a:t>
            </a:r>
            <a:r>
              <a:rPr lang="vi-VN" dirty="0" smtClean="0">
                <a:latin typeface="Times New Roman (Body)"/>
              </a:rPr>
              <a:t>sunt frecvente la femeile cu statură disproporționat de mică. Nașterea prin cezariană a unui copil poate fi necesară din cauza unui pelvis contractat la mamă.</a:t>
            </a:r>
            <a:endParaRPr lang="en-US" dirty="0">
              <a:latin typeface="Times New Roman (Body)"/>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smtClean="0">
                <a:solidFill>
                  <a:srgbClr val="FF0000"/>
                </a:solidFill>
              </a:rPr>
              <a:t>Tratament</a:t>
            </a:r>
            <a:endParaRPr lang="en-US" dirty="0">
              <a:solidFill>
                <a:srgbClr val="FF0000"/>
              </a:solidFill>
            </a:endParaRPr>
          </a:p>
        </p:txBody>
      </p:sp>
      <p:sp>
        <p:nvSpPr>
          <p:cNvPr id="3" name="Content Placeholder 2"/>
          <p:cNvSpPr>
            <a:spLocks noGrp="1"/>
          </p:cNvSpPr>
          <p:nvPr>
            <p:ph sz="quarter" idx="1"/>
          </p:nvPr>
        </p:nvSpPr>
        <p:spPr/>
        <p:txBody>
          <a:bodyPr>
            <a:normAutofit fontScale="62500" lnSpcReduction="20000"/>
          </a:bodyPr>
          <a:lstStyle/>
          <a:p>
            <a:r>
              <a:rPr lang="vi-VN" dirty="0" smtClean="0"/>
              <a:t>Tratamentul este de susținere. </a:t>
            </a:r>
            <a:endParaRPr lang="ro-RO" dirty="0" smtClean="0"/>
          </a:p>
          <a:p>
            <a:r>
              <a:rPr lang="vi-VN" dirty="0" smtClean="0"/>
              <a:t>Îngrijirea </a:t>
            </a:r>
            <a:r>
              <a:rPr lang="vi-VN" dirty="0" smtClean="0"/>
              <a:t>medicală pentru persoanele cu displazie scheletică ar trebui să fie îndreptată spre prevenirea complicațiilor neurologice și ortopedice cauzate de compresia măduvei spinării, instabilitatea articulației și deformarea osului lung</a:t>
            </a:r>
            <a:r>
              <a:rPr lang="vi-VN" dirty="0" smtClean="0"/>
              <a:t>.</a:t>
            </a:r>
            <a:r>
              <a:rPr lang="ro-RO" dirty="0" smtClean="0"/>
              <a:t> </a:t>
            </a:r>
            <a:r>
              <a:rPr lang="vi-VN" dirty="0" smtClean="0"/>
              <a:t>Intervenția </a:t>
            </a:r>
            <a:r>
              <a:rPr lang="vi-VN" dirty="0" smtClean="0"/>
              <a:t>chirurgicală depinde de semnele și simptomele displaziei osoase.</a:t>
            </a:r>
            <a:endParaRPr lang="en-US" dirty="0" smtClean="0"/>
          </a:p>
          <a:p>
            <a:r>
              <a:rPr lang="vi-VN" dirty="0" smtClean="0"/>
              <a:t> De exemplu, cifoza progresivă, care poate duce la compresia măduvei spinării și parapareza spastică, este cel mai bine tratată prin fuziune anterioară și posterioară. Lordoza lombară cu stenoză spinală răspunde la laminectomie lombară extinsă. Decompresia chirurgicală este necesară pentru ameliorarea edemului cordonului cervicomedular secundar compresiei osoase</a:t>
            </a:r>
            <a:endParaRPr lang="en-US" dirty="0"/>
          </a:p>
        </p:txBody>
      </p:sp>
      <p:pic>
        <p:nvPicPr>
          <p:cNvPr id="5" name="Content Placeholder 4" descr="images_medium_22897-4b.jpeg"/>
          <p:cNvPicPr>
            <a:picLocks noGrp="1" noChangeAspect="1"/>
          </p:cNvPicPr>
          <p:nvPr>
            <p:ph sz="quarter" idx="2"/>
          </p:nvPr>
        </p:nvPicPr>
        <p:blipFill>
          <a:blip r:embed="rId2"/>
          <a:stretch>
            <a:fillRect/>
          </a:stretch>
        </p:blipFill>
        <p:spPr>
          <a:xfrm>
            <a:off x="4114800" y="152400"/>
            <a:ext cx="3657600" cy="3006547"/>
          </a:xfrm>
        </p:spPr>
      </p:pic>
      <p:pic>
        <p:nvPicPr>
          <p:cNvPr id="7" name="Picture 6" descr="1-s2.0-S1751722220300512-gr2.jpg"/>
          <p:cNvPicPr>
            <a:picLocks noChangeAspect="1"/>
          </p:cNvPicPr>
          <p:nvPr/>
        </p:nvPicPr>
        <p:blipFill>
          <a:blip r:embed="rId3"/>
          <a:stretch>
            <a:fillRect/>
          </a:stretch>
        </p:blipFill>
        <p:spPr>
          <a:xfrm>
            <a:off x="4191000" y="4343400"/>
            <a:ext cx="4636736" cy="207965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70000" lnSpcReduction="20000"/>
          </a:bodyPr>
          <a:lstStyle/>
          <a:p>
            <a:r>
              <a:rPr lang="vi-VN" dirty="0" smtClean="0"/>
              <a:t>Majoritatea copiilor cu displazie scheletică letală sunt născuți morți sau mor în câteva ore de la naștere. Dat fiind </a:t>
            </a:r>
            <a:r>
              <a:rPr lang="vi-VN" dirty="0" smtClean="0"/>
              <a:t>suport</a:t>
            </a:r>
            <a:r>
              <a:rPr lang="ro-RO" dirty="0" smtClean="0"/>
              <a:t>ul</a:t>
            </a:r>
            <a:r>
              <a:rPr lang="vi-VN" dirty="0" smtClean="0"/>
              <a:t> </a:t>
            </a:r>
            <a:r>
              <a:rPr lang="vi-VN" dirty="0" smtClean="0"/>
              <a:t>respirator, unii sugari cu detresă respiratorie severă (de exemplu, displazie toracică </a:t>
            </a:r>
            <a:r>
              <a:rPr lang="vi-VN" dirty="0" smtClean="0"/>
              <a:t>asfixiant</a:t>
            </a:r>
            <a:r>
              <a:rPr lang="ro-RO" dirty="0" smtClean="0"/>
              <a:t>ă</a:t>
            </a:r>
            <a:r>
              <a:rPr lang="vi-VN" dirty="0" smtClean="0"/>
              <a:t>) </a:t>
            </a:r>
            <a:r>
              <a:rPr lang="vi-VN" dirty="0" smtClean="0"/>
              <a:t>pot supraviețui.</a:t>
            </a:r>
            <a:endParaRPr lang="en-US" dirty="0" smtClean="0"/>
          </a:p>
          <a:p>
            <a:r>
              <a:rPr lang="vi-VN" dirty="0" smtClean="0"/>
              <a:t>Apneea obstructivă de somn poate fi tratată prin adenoamigdalectomie, scădere în greutate, presiune continuă pe căile respiratorii cu o mască nazală și traheostomie în cazuri extreme.</a:t>
            </a:r>
            <a:endParaRPr lang="en-US" dirty="0" smtClean="0"/>
          </a:p>
          <a:p>
            <a:r>
              <a:rPr lang="vi-VN" dirty="0" smtClean="0"/>
              <a:t>Este importantă monitorizarea înălțimii, greutății și circumferinței capului unui copil cu displazie scheletică. Diagramele de creștere specifice sunt disponibile pentru afecțiuni specifice, cum ar fi acondroplazia. Trebuie avut grijă pentru a evita obezitatea.</a:t>
            </a:r>
            <a:endParaRPr lang="en-US" dirty="0" smtClean="0"/>
          </a:p>
          <a:p>
            <a:r>
              <a:rPr lang="vi-VN" dirty="0" smtClean="0"/>
              <a:t>Tratamentul recombinant cu hormon de creștere uman a fost încercat la unii pacienți cu displazie osoasă. Hormonul de creștere nu este un tratament logic pentru statura mică asociată cu displazia scheletică, deoarece defectul este cauzat de creșterea anormală a osului ca răspuns la hormonul de creștere secretat la niveluri normale. Tratamentul de scurtă durată la pacienții cu achondroplazie și hipocondroplazie a demonstrat o creștere a vitezei de creștere, care a fost susținută de până la 4-6 ani. Sunt necesare mai multe studii pentru a confirma orice efecte benefice pe termen lung.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solidFill>
                  <a:srgbClr val="FF0000"/>
                </a:solidFill>
              </a:rPr>
              <a:t>Vă multumim!</a:t>
            </a:r>
            <a:endParaRPr lang="en-US" dirty="0">
              <a:solidFill>
                <a:srgbClr val="FF0000"/>
              </a:solidFill>
            </a:endParaRPr>
          </a:p>
        </p:txBody>
      </p:sp>
      <p:sp>
        <p:nvSpPr>
          <p:cNvPr id="3" name="Content Placeholder 2"/>
          <p:cNvSpPr>
            <a:spLocks noGrp="1"/>
          </p:cNvSpPr>
          <p:nvPr>
            <p:ph sz="quarter" idx="1"/>
          </p:nvPr>
        </p:nvSpPr>
        <p:spPr/>
        <p:txBody>
          <a:bodyPr>
            <a:normAutofit lnSpcReduction="10000"/>
          </a:bodyPr>
          <a:lstStyle/>
          <a:p>
            <a:endParaRPr lang="ro-RO" dirty="0" smtClean="0"/>
          </a:p>
          <a:p>
            <a:r>
              <a:rPr lang="ro-RO" dirty="0" smtClean="0"/>
              <a:t>Spitalul Municipal de Urgență Moinești</a:t>
            </a:r>
          </a:p>
          <a:p>
            <a:endParaRPr lang="ro-RO" dirty="0"/>
          </a:p>
          <a:p>
            <a:r>
              <a:rPr lang="ro-RO" dirty="0" smtClean="0"/>
              <a:t>dr</a:t>
            </a:r>
            <a:r>
              <a:rPr lang="ro-RO" dirty="0"/>
              <a:t>. Antoniu </a:t>
            </a:r>
            <a:r>
              <a:rPr lang="ro-RO" dirty="0" smtClean="0"/>
              <a:t>Andrei,</a:t>
            </a:r>
          </a:p>
          <a:p>
            <a:r>
              <a:rPr lang="ro-RO" dirty="0" smtClean="0"/>
              <a:t>dr</a:t>
            </a:r>
            <a:r>
              <a:rPr lang="ro-RO" dirty="0"/>
              <a:t>. Ataman </a:t>
            </a:r>
            <a:r>
              <a:rPr lang="ro-RO" dirty="0" smtClean="0"/>
              <a:t>Vaceslav, </a:t>
            </a:r>
          </a:p>
          <a:p>
            <a:r>
              <a:rPr lang="ro-RO" dirty="0" smtClean="0"/>
              <a:t>dr</a:t>
            </a:r>
            <a:r>
              <a:rPr lang="ro-RO" dirty="0"/>
              <a:t>. Balaban </a:t>
            </a:r>
            <a:r>
              <a:rPr lang="ro-RO" dirty="0" smtClean="0"/>
              <a:t>Corina,</a:t>
            </a:r>
          </a:p>
          <a:p>
            <a:r>
              <a:rPr lang="ro-RO" dirty="0" smtClean="0"/>
              <a:t>dr </a:t>
            </a:r>
            <a:r>
              <a:rPr lang="ro-RO" dirty="0"/>
              <a:t>. Ciuchi </a:t>
            </a:r>
            <a:r>
              <a:rPr lang="ro-RO" dirty="0" smtClean="0"/>
              <a:t>Valentin,</a:t>
            </a:r>
          </a:p>
          <a:p>
            <a:r>
              <a:rPr lang="ro-RO" dirty="0"/>
              <a:t>dr.</a:t>
            </a:r>
            <a:r>
              <a:rPr lang="ro-RO" dirty="0" smtClean="0"/>
              <a:t> Păvăloaia Oana Maria, </a:t>
            </a:r>
          </a:p>
          <a:p>
            <a:r>
              <a:rPr lang="ro-RO" dirty="0" smtClean="0"/>
              <a:t>dr</a:t>
            </a:r>
            <a:r>
              <a:rPr lang="ro-RO" dirty="0"/>
              <a:t>. Rotaru </a:t>
            </a:r>
            <a:r>
              <a:rPr lang="ro-RO" dirty="0" smtClean="0"/>
              <a:t>Svetlana.</a:t>
            </a:r>
            <a:endParaRPr lang="en-US" dirty="0"/>
          </a:p>
        </p:txBody>
      </p:sp>
      <p:pic>
        <p:nvPicPr>
          <p:cNvPr id="5" name="Content Placeholder 4" descr="main-qimg-825484fe8c450dbdc59a92a5c21407e8-lq.jpg"/>
          <p:cNvPicPr>
            <a:picLocks noGrp="1" noChangeAspect="1"/>
          </p:cNvPicPr>
          <p:nvPr>
            <p:ph sz="quarter" idx="2"/>
          </p:nvPr>
        </p:nvPicPr>
        <p:blipFill>
          <a:blip r:embed="rId2"/>
          <a:stretch>
            <a:fillRect/>
          </a:stretch>
        </p:blipFill>
        <p:spPr>
          <a:xfrm>
            <a:off x="4267200" y="2819400"/>
            <a:ext cx="3657600" cy="2059678"/>
          </a:xfrm>
          <a:prstGeom prst="rect">
            <a:avLst/>
          </a:prstGeom>
        </p:spPr>
      </p:pic>
    </p:spTree>
    <p:extLst>
      <p:ext uri="{BB962C8B-B14F-4D97-AF65-F5344CB8AC3E}">
        <p14:creationId xmlns:p14="http://schemas.microsoft.com/office/powerpoint/2010/main" val="1608286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259</TotalTime>
  <Words>1756</Words>
  <Application>Microsoft Office PowerPoint</Application>
  <PresentationFormat>On-screen Show (4:3)</PresentationFormat>
  <Paragraphs>120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DISPLAZII SCHELETICE  o provocare multidisciplinara</vt:lpstr>
      <vt:lpstr>~osteocondrodisplazii</vt:lpstr>
      <vt:lpstr>PowerPoint Presentation</vt:lpstr>
      <vt:lpstr>PowerPoint Presentation</vt:lpstr>
      <vt:lpstr>PowerPoint Presentation</vt:lpstr>
      <vt:lpstr>PowerPoint Presentation</vt:lpstr>
      <vt:lpstr>PowerPoint Presentation</vt:lpstr>
      <vt:lpstr>PowerPoint Presentation</vt:lpstr>
      <vt:lpstr>Diagnosticul și managementul displaziilor scheletice</vt:lpstr>
      <vt:lpstr>PowerPoint Presentation</vt:lpstr>
      <vt:lpstr>PowerPoint Presentation</vt:lpstr>
      <vt:lpstr>Examenul clinic:</vt:lpstr>
      <vt:lpstr>PowerPoint Presentation</vt:lpstr>
      <vt:lpstr>Este necesar??? - Alte examene de specialitate:</vt:lpstr>
      <vt:lpstr>PowerPoint Presentation</vt:lpstr>
      <vt:lpstr>Complicații</vt:lpstr>
      <vt:lpstr>Tratament</vt:lpstr>
      <vt:lpstr>PowerPoint Presentation</vt:lpstr>
      <vt:lpstr>Vă multumim!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DISPLAZII SCHELETICE  o provocare multidisciplinara</dc:title>
  <dc:creator>oana</dc:creator>
  <cp:lastModifiedBy>adn</cp:lastModifiedBy>
  <cp:revision>36</cp:revision>
  <dcterms:created xsi:type="dcterms:W3CDTF">2022-03-28T19:15:10Z</dcterms:created>
  <dcterms:modified xsi:type="dcterms:W3CDTF">2022-04-06T05:16:28Z</dcterms:modified>
</cp:coreProperties>
</file>